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305" r:id="rId3"/>
    <p:sldId id="304" r:id="rId4"/>
    <p:sldId id="306" r:id="rId5"/>
    <p:sldId id="258" r:id="rId6"/>
    <p:sldId id="307" r:id="rId7"/>
    <p:sldId id="301"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308" r:id="rId36"/>
    <p:sldId id="309"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10" r:id="rId51"/>
    <p:sldId id="302" r:id="rId52"/>
    <p:sldId id="303" r:id="rId5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A6C8A3-CA37-4B96-B4BE-795C63E218CC}" v="488" dt="2021-11-12T05:16:31.337"/>
    <p1510:client id="{78CF0DD4-A6FD-45A5-9310-FF3600617EFA}" v="715" dt="2021-11-12T06:34:27.043"/>
    <p1510:client id="{CB0EAEC6-E0F7-435C-9BE9-9F2B630C18EE}" v="598" dt="2021-11-12T06:18:56.675"/>
    <p1510:client id="{CBBDAE37-3B0D-4DE3-AB48-A1926B7868C5}" v="60" dt="2021-11-12T06:50:32.36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11110" y="1096007"/>
            <a:ext cx="6521778" cy="482600"/>
          </a:xfrm>
          <a:prstGeom prst="rect">
            <a:avLst/>
          </a:prstGeom>
        </p:spPr>
        <p:txBody>
          <a:bodyPr wrap="square" lIns="0" tIns="0" rIns="0" bIns="0">
            <a:spAutoFit/>
          </a:bodyPr>
          <a:lstStyle>
            <a:lvl1pPr>
              <a:defRPr sz="3000" b="0" i="0">
                <a:solidFill>
                  <a:srgbClr val="666666"/>
                </a:solidFill>
                <a:latin typeface="RobotoRegular"/>
                <a:cs typeface="RobotoRegular"/>
              </a:defRPr>
            </a:lvl1pPr>
          </a:lstStyle>
          <a:p>
            <a:endParaRPr/>
          </a:p>
        </p:txBody>
      </p:sp>
      <p:sp>
        <p:nvSpPr>
          <p:cNvPr id="3" name="Holder 3"/>
          <p:cNvSpPr>
            <a:spLocks noGrp="1"/>
          </p:cNvSpPr>
          <p:nvPr>
            <p:ph type="subTitle" idx="4"/>
          </p:nvPr>
        </p:nvSpPr>
        <p:spPr>
          <a:xfrm>
            <a:off x="1085492" y="2754047"/>
            <a:ext cx="6973015" cy="6350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GB"/>
              <a:t>Department of IT</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rgbClr val="666666"/>
                </a:solidFill>
                <a:latin typeface="RobotoRegular"/>
                <a:cs typeface="RobotoRegular"/>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GB"/>
              <a:t>Department of IT</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rgbClr val="666666"/>
                </a:solidFill>
                <a:latin typeface="RobotoRegular"/>
                <a:cs typeface="RobotoRegular"/>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GB"/>
              <a:t>Department of IT</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rgbClr val="666666"/>
                </a:solidFill>
                <a:latin typeface="RobotoRegular"/>
                <a:cs typeface="RobotoRegula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GB"/>
              <a:t>Department of IT</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GB"/>
              <a:t>Department of IT</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88650" y="1679831"/>
            <a:ext cx="7766699" cy="1397000"/>
          </a:xfrm>
          <a:prstGeom prst="rect">
            <a:avLst/>
          </a:prstGeom>
        </p:spPr>
        <p:txBody>
          <a:bodyPr wrap="square" lIns="0" tIns="0" rIns="0" bIns="0">
            <a:spAutoFit/>
          </a:bodyPr>
          <a:lstStyle>
            <a:lvl1pPr>
              <a:defRPr sz="3000" b="0" i="0">
                <a:solidFill>
                  <a:srgbClr val="666666"/>
                </a:solidFill>
                <a:latin typeface="RobotoRegular"/>
                <a:cs typeface="RobotoRegular"/>
              </a:defRPr>
            </a:lvl1pPr>
          </a:lstStyle>
          <a:p>
            <a:endParaRPr/>
          </a:p>
        </p:txBody>
      </p:sp>
      <p:sp>
        <p:nvSpPr>
          <p:cNvPr id="3" name="Holder 3"/>
          <p:cNvSpPr>
            <a:spLocks noGrp="1"/>
          </p:cNvSpPr>
          <p:nvPr>
            <p:ph type="body" idx="1"/>
          </p:nvPr>
        </p:nvSpPr>
        <p:spPr>
          <a:xfrm>
            <a:off x="447124" y="984674"/>
            <a:ext cx="8249751" cy="31781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r>
              <a:rPr lang="en-GB"/>
              <a:t>Department of IT</a:t>
            </a:r>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11/11/2021</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godigital.motc.gov.qa/index.php/en/sessions/upcoming-sessions/cloud/digital-unlocke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hyperlink" Target="http://technofaq.org/posts/2016/03/five-must-have-apps-for-creating-stunning-presentations/"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www.andrewng.org/portfolio/convolutional-deep-belief-networks-for-scalable-unsupervised-learning-of-hierarchical-representations/" TargetMode="External"/><Relationship Id="rId7" Type="http://schemas.openxmlformats.org/officeDocument/2006/relationships/image" Target="../media/image40.jpg"/><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39.jpg"/><Relationship Id="rId11" Type="http://schemas.openxmlformats.org/officeDocument/2006/relationships/image" Target="../media/image21.jp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g"/><Relationship Id="rId9"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4.jpg"/><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5.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image" Target="../media/image57.jp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76.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81.jpg"/></Relationships>
</file>

<file path=ppt/slides/_rels/slide4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youtu.be/HgWHeT_OwHc?t=2h9m37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youtu.be/HgWHeT_OwHc?t=2h9m37s" TargetMode="External"/><Relationship Id="rId3" Type="http://schemas.openxmlformats.org/officeDocument/2006/relationships/hyperlink" Target="https://github.com/dhaneshwar2310/projectML" TargetMode="External"/><Relationship Id="rId7" Type="http://schemas.openxmlformats.org/officeDocument/2006/relationships/hyperlink" Target="https://cloud.google.com/ml/" TargetMode="External"/><Relationship Id="rId2" Type="http://schemas.openxmlformats.org/officeDocument/2006/relationships/hyperlink" Target="https://media.nips.cc/Conferences/2015/tutorialslides/Jeff-Oriol-NIPS-Tutorial-2015.pdf" TargetMode="External"/><Relationship Id="rId1" Type="http://schemas.openxmlformats.org/officeDocument/2006/relationships/slideLayout" Target="../slideLayouts/slideLayout2.xml"/><Relationship Id="rId6" Type="http://schemas.openxmlformats.org/officeDocument/2006/relationships/hyperlink" Target="http://tensorflow.org/" TargetMode="External"/><Relationship Id="rId5" Type="http://schemas.openxmlformats.org/officeDocument/2006/relationships/hyperlink" Target="https://cloud.google.com/speech/" TargetMode="External"/><Relationship Id="rId4" Type="http://schemas.openxmlformats.org/officeDocument/2006/relationships/hyperlink" Target="https://cloud.google.com/vision/" TargetMode="External"/><Relationship Id="rId9" Type="http://schemas.openxmlformats.org/officeDocument/2006/relationships/hyperlink" Target="https://docs.google.com/document/d/1NxARLJrRDwhEng9zw01UF3REuwbtTCoTJey4x6Jj8NQ/edit?usp=shari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899" y="688699"/>
            <a:ext cx="529596" cy="4397651"/>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409" y="482600"/>
            <a:ext cx="315230" cy="425168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7">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8790" y="482600"/>
            <a:ext cx="8200127" cy="4043958"/>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8" name="Picture 20" descr="Logo, company name&#10;&#10;Description automatically generated">
            <a:extLst>
              <a:ext uri="{FF2B5EF4-FFF2-40B4-BE49-F238E27FC236}">
                <a16:creationId xmlns:a16="http://schemas.microsoft.com/office/drawing/2014/main" id="{98276B1B-D541-42F7-85AB-334AD4184A29}"/>
              </a:ext>
            </a:extLst>
          </p:cNvPr>
          <p:cNvPicPr>
            <a:picLocks noChangeAspect="1"/>
          </p:cNvPicPr>
          <p:nvPr/>
        </p:nvPicPr>
        <p:blipFill>
          <a:blip r:embed="rId2"/>
          <a:stretch>
            <a:fillRect/>
          </a:stretch>
        </p:blipFill>
        <p:spPr>
          <a:xfrm>
            <a:off x="1776759" y="163"/>
            <a:ext cx="5405347" cy="1242467"/>
          </a:xfrm>
          <a:prstGeom prst="rect">
            <a:avLst/>
          </a:prstGeom>
        </p:spPr>
      </p:pic>
      <p:sp>
        <p:nvSpPr>
          <p:cNvPr id="2" name="object 2"/>
          <p:cNvSpPr txBox="1"/>
          <p:nvPr/>
        </p:nvSpPr>
        <p:spPr>
          <a:xfrm>
            <a:off x="1156130" y="2881579"/>
            <a:ext cx="2105025" cy="384078"/>
          </a:xfrm>
          <a:prstGeom prst="rect">
            <a:avLst/>
          </a:prstGeom>
        </p:spPr>
        <p:txBody>
          <a:bodyPr vert="horz" wrap="square" lIns="0" tIns="27939" rIns="0" bIns="0" rtlCol="0" anchor="t">
            <a:spAutoFit/>
          </a:bodyPr>
          <a:lstStyle/>
          <a:p>
            <a:pPr marL="12700" marR="5080" indent="9525">
              <a:lnSpc>
                <a:spcPts val="2850"/>
              </a:lnSpc>
              <a:spcBef>
                <a:spcPts val="219"/>
              </a:spcBef>
            </a:pPr>
            <a:endParaRPr lang="en-US" sz="2400" spc="-5">
              <a:solidFill>
                <a:srgbClr val="595959"/>
              </a:solidFill>
              <a:latin typeface="RobotoRegular"/>
              <a:cs typeface="RobotoRegular"/>
            </a:endParaRPr>
          </a:p>
        </p:txBody>
      </p:sp>
      <p:sp>
        <p:nvSpPr>
          <p:cNvPr id="4" name="object 4"/>
          <p:cNvSpPr txBox="1"/>
          <p:nvPr/>
        </p:nvSpPr>
        <p:spPr>
          <a:xfrm>
            <a:off x="3730017" y="2422085"/>
            <a:ext cx="4175125" cy="408317"/>
          </a:xfrm>
          <a:prstGeom prst="rect">
            <a:avLst/>
          </a:prstGeom>
        </p:spPr>
        <p:txBody>
          <a:bodyPr vert="horz" wrap="square" lIns="0" tIns="12700" rIns="0" bIns="0" rtlCol="0" anchor="t">
            <a:spAutoFit/>
          </a:bodyPr>
          <a:lstStyle/>
          <a:p>
            <a:pPr marL="12700" marR="5080">
              <a:lnSpc>
                <a:spcPct val="114599"/>
              </a:lnSpc>
              <a:spcBef>
                <a:spcPts val="100"/>
              </a:spcBef>
            </a:pPr>
            <a:endParaRPr lang="en-US" sz="2400" spc="-5" dirty="0">
              <a:solidFill>
                <a:srgbClr val="595959"/>
              </a:solidFill>
              <a:latin typeface="RobotoRegular"/>
              <a:cs typeface="RobotoRegular"/>
            </a:endParaRPr>
          </a:p>
        </p:txBody>
      </p:sp>
      <p:sp>
        <p:nvSpPr>
          <p:cNvPr id="27" name="TextBox 26">
            <a:extLst>
              <a:ext uri="{FF2B5EF4-FFF2-40B4-BE49-F238E27FC236}">
                <a16:creationId xmlns:a16="http://schemas.microsoft.com/office/drawing/2014/main" id="{EFC2B5B8-47B3-4FE5-B7DB-06DD9E79A68A}"/>
              </a:ext>
            </a:extLst>
          </p:cNvPr>
          <p:cNvSpPr txBox="1"/>
          <p:nvPr/>
        </p:nvSpPr>
        <p:spPr>
          <a:xfrm>
            <a:off x="479739" y="1514074"/>
            <a:ext cx="84501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dirty="0">
                <a:latin typeface="Arial"/>
                <a:cs typeface="Arial"/>
              </a:rPr>
              <a:t>Machine Learning Using Google Cloud Platform</a:t>
            </a:r>
            <a:endParaRPr lang="en-US" sz="2800" b="1" dirty="0"/>
          </a:p>
        </p:txBody>
      </p:sp>
      <p:sp>
        <p:nvSpPr>
          <p:cNvPr id="29" name="TextBox 28">
            <a:extLst>
              <a:ext uri="{FF2B5EF4-FFF2-40B4-BE49-F238E27FC236}">
                <a16:creationId xmlns:a16="http://schemas.microsoft.com/office/drawing/2014/main" id="{DBCF774F-99F2-453C-B2A0-0E909CFB339C}"/>
              </a:ext>
            </a:extLst>
          </p:cNvPr>
          <p:cNvSpPr txBox="1"/>
          <p:nvPr/>
        </p:nvSpPr>
        <p:spPr>
          <a:xfrm>
            <a:off x="606515" y="2389433"/>
            <a:ext cx="6156099" cy="1386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rial"/>
                <a:cs typeface="Arial"/>
              </a:rPr>
              <a:t>Project Supervisor: Dr. </a:t>
            </a:r>
            <a:r>
              <a:rPr lang="en-US" sz="2400" dirty="0">
                <a:latin typeface="Arial"/>
                <a:cs typeface="Calibri"/>
              </a:rPr>
              <a:t>V. Maria Anu</a:t>
            </a:r>
            <a:endParaRPr lang="en-US" sz="2400" dirty="0">
              <a:latin typeface="Arial"/>
              <a:ea typeface="+mn-lt"/>
              <a:cs typeface="+mn-lt"/>
            </a:endParaRPr>
          </a:p>
          <a:p>
            <a:endParaRPr lang="en-US" dirty="0">
              <a:ea typeface="+mn-lt"/>
              <a:cs typeface="+mn-lt"/>
            </a:endParaRPr>
          </a:p>
          <a:p>
            <a:r>
              <a:rPr lang="en-US" dirty="0">
                <a:latin typeface="Arial"/>
                <a:cs typeface="Arial"/>
              </a:rPr>
              <a:t>Name of the Student: Dhaneshwar. V</a:t>
            </a:r>
            <a:endParaRPr lang="en-US" dirty="0">
              <a:ea typeface="+mn-lt"/>
              <a:cs typeface="+mn-lt"/>
            </a:endParaRPr>
          </a:p>
          <a:p>
            <a:pPr>
              <a:lnSpc>
                <a:spcPct val="150000"/>
              </a:lnSpc>
            </a:pPr>
            <a:r>
              <a:rPr lang="en-US" dirty="0">
                <a:latin typeface="Arial"/>
                <a:cs typeface="Arial"/>
              </a:rPr>
              <a:t>Register Number: 39120022</a:t>
            </a:r>
            <a:endParaRPr lang="en-GB" dirty="0"/>
          </a:p>
        </p:txBody>
      </p:sp>
      <p:pic>
        <p:nvPicPr>
          <p:cNvPr id="30" name="Picture 30" descr="Logo&#10;&#10;Description automatically generated">
            <a:extLst>
              <a:ext uri="{FF2B5EF4-FFF2-40B4-BE49-F238E27FC236}">
                <a16:creationId xmlns:a16="http://schemas.microsoft.com/office/drawing/2014/main" id="{7E2DCECB-3591-4A94-BBF6-B01C0D6E8B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69646" y="2093622"/>
            <a:ext cx="1769236" cy="1769236"/>
          </a:xfrm>
          <a:prstGeom prst="rect">
            <a:avLst/>
          </a:prstGeom>
        </p:spPr>
      </p:pic>
      <p:sp>
        <p:nvSpPr>
          <p:cNvPr id="31" name="TextBox 30">
            <a:extLst>
              <a:ext uri="{FF2B5EF4-FFF2-40B4-BE49-F238E27FC236}">
                <a16:creationId xmlns:a16="http://schemas.microsoft.com/office/drawing/2014/main" id="{456D58C8-B163-4247-B71B-FF21133666FF}"/>
              </a:ext>
            </a:extLst>
          </p:cNvPr>
          <p:cNvSpPr txBox="1"/>
          <p:nvPr/>
        </p:nvSpPr>
        <p:spPr>
          <a:xfrm>
            <a:off x="5896914" y="4184829"/>
            <a:ext cx="1769236" cy="116268"/>
          </a:xfrm>
          <a:prstGeom prst="rect">
            <a:avLst/>
          </a:prstGeom>
        </p:spPr>
        <p:txBody>
          <a:bodyPr lIns="91440" tIns="45720" rIns="91440" bIns="45720" anchor="t">
            <a:normAutofit fontScale="25000" lnSpcReduction="20000"/>
          </a:bodyPr>
          <a:lstStyle/>
          <a:p>
            <a:endParaRPr lang="en-US" dirty="0">
              <a:cs typeface="Calibri"/>
            </a:endParaRPr>
          </a:p>
        </p:txBody>
      </p:sp>
      <p:sp>
        <p:nvSpPr>
          <p:cNvPr id="3" name="Slide Number Placeholder 2">
            <a:extLst>
              <a:ext uri="{FF2B5EF4-FFF2-40B4-BE49-F238E27FC236}">
                <a16:creationId xmlns:a16="http://schemas.microsoft.com/office/drawing/2014/main" id="{B517749E-BCB6-40E4-A98B-8CA1E4523A9F}"/>
              </a:ext>
            </a:extLst>
          </p:cNvPr>
          <p:cNvSpPr>
            <a:spLocks noGrp="1"/>
          </p:cNvSpPr>
          <p:nvPr>
            <p:ph type="sldNum" sz="quarter" idx="7"/>
          </p:nvPr>
        </p:nvSpPr>
        <p:spPr>
          <a:xfrm>
            <a:off x="6012180" y="4653240"/>
            <a:ext cx="2103120" cy="257175"/>
          </a:xfrm>
        </p:spPr>
        <p:txBody>
          <a:bodyPr/>
          <a:lstStyle/>
          <a:p>
            <a:fld id="{B6F15528-21DE-4FAA-801E-634DDDAF4B2B}" type="slidenum">
              <a:rPr lang="en-GB"/>
              <a:t>1</a:t>
            </a:fld>
            <a:endParaRPr lang="en-GB"/>
          </a:p>
        </p:txBody>
      </p:sp>
      <p:sp>
        <p:nvSpPr>
          <p:cNvPr id="5" name="Footer Placeholder 4">
            <a:extLst>
              <a:ext uri="{FF2B5EF4-FFF2-40B4-BE49-F238E27FC236}">
                <a16:creationId xmlns:a16="http://schemas.microsoft.com/office/drawing/2014/main" id="{B96DFD32-04C7-451D-AB9A-443BA580C074}"/>
              </a:ext>
            </a:extLst>
          </p:cNvPr>
          <p:cNvSpPr>
            <a:spLocks noGrp="1"/>
          </p:cNvSpPr>
          <p:nvPr>
            <p:ph type="ftr" sz="quarter" idx="5"/>
          </p:nvPr>
        </p:nvSpPr>
        <p:spPr>
          <a:xfrm>
            <a:off x="3014916" y="4653240"/>
            <a:ext cx="2926080" cy="257175"/>
          </a:xfrm>
        </p:spPr>
        <p:txBody>
          <a:bodyPr/>
          <a:lstStyle/>
          <a:p>
            <a:r>
              <a:rPr lang="en-GB"/>
              <a:t>Department of 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29844" y="1868996"/>
            <a:ext cx="4210741" cy="16816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12126" y="1979946"/>
            <a:ext cx="1423606" cy="145376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626669" y="1123287"/>
            <a:ext cx="1414780" cy="2386330"/>
          </a:xfrm>
          <a:prstGeom prst="rect">
            <a:avLst/>
          </a:prstGeom>
        </p:spPr>
        <p:txBody>
          <a:bodyPr vert="horz" wrap="square" lIns="0" tIns="10795" rIns="0" bIns="0" rtlCol="0">
            <a:spAutoFit/>
          </a:bodyPr>
          <a:lstStyle/>
          <a:p>
            <a:pPr marL="75565" marR="45085" indent="-63500">
              <a:lnSpc>
                <a:spcPct val="100699"/>
              </a:lnSpc>
              <a:spcBef>
                <a:spcPts val="85"/>
              </a:spcBef>
            </a:pPr>
            <a:r>
              <a:rPr sz="1800" spc="-5" dirty="0">
                <a:solidFill>
                  <a:srgbClr val="666666"/>
                </a:solidFill>
                <a:latin typeface="RobotoRegular"/>
                <a:cs typeface="RobotoRegular"/>
              </a:rPr>
              <a:t>output</a:t>
            </a:r>
            <a:r>
              <a:rPr sz="1800" spc="-90" dirty="0">
                <a:solidFill>
                  <a:srgbClr val="666666"/>
                </a:solidFill>
                <a:latin typeface="RobotoRegular"/>
                <a:cs typeface="RobotoRegular"/>
              </a:rPr>
              <a:t> </a:t>
            </a:r>
            <a:r>
              <a:rPr sz="1800" spc="-5" dirty="0">
                <a:solidFill>
                  <a:srgbClr val="666666"/>
                </a:solidFill>
                <a:latin typeface="RobotoRegular"/>
                <a:cs typeface="RobotoRegular"/>
              </a:rPr>
              <a:t>vector  (probability)</a:t>
            </a:r>
            <a:endParaRPr sz="1800">
              <a:latin typeface="RobotoRegular"/>
              <a:cs typeface="RobotoRegular"/>
            </a:endParaRPr>
          </a:p>
          <a:p>
            <a:pPr>
              <a:lnSpc>
                <a:spcPct val="100000"/>
              </a:lnSpc>
              <a:spcBef>
                <a:spcPts val="30"/>
              </a:spcBef>
            </a:pPr>
            <a:endParaRPr sz="1800">
              <a:latin typeface="RobotoRegular"/>
              <a:cs typeface="RobotoRegular"/>
            </a:endParaRPr>
          </a:p>
          <a:p>
            <a:pPr marL="356235">
              <a:lnSpc>
                <a:spcPct val="100000"/>
              </a:lnSpc>
            </a:pPr>
            <a:r>
              <a:rPr sz="1800" spc="-5" dirty="0">
                <a:solidFill>
                  <a:srgbClr val="666666"/>
                </a:solidFill>
                <a:latin typeface="RobotoRegular"/>
                <a:cs typeface="RobotoRegular"/>
              </a:rPr>
              <a:t>0.88</a:t>
            </a:r>
            <a:r>
              <a:rPr sz="1800" spc="-45" dirty="0">
                <a:solidFill>
                  <a:srgbClr val="666666"/>
                </a:solidFill>
                <a:latin typeface="RobotoRegular"/>
                <a:cs typeface="RobotoRegular"/>
              </a:rPr>
              <a:t> </a:t>
            </a:r>
            <a:r>
              <a:rPr sz="1800" spc="-5" dirty="0">
                <a:solidFill>
                  <a:srgbClr val="666666"/>
                </a:solidFill>
                <a:latin typeface="RobotoRegular"/>
                <a:cs typeface="RobotoRegular"/>
              </a:rPr>
              <a:t>(cat)</a:t>
            </a:r>
            <a:endParaRPr sz="1800">
              <a:latin typeface="RobotoRegular"/>
              <a:cs typeface="RobotoRegular"/>
            </a:endParaRPr>
          </a:p>
          <a:p>
            <a:pPr>
              <a:lnSpc>
                <a:spcPct val="100000"/>
              </a:lnSpc>
              <a:spcBef>
                <a:spcPts val="25"/>
              </a:spcBef>
            </a:pPr>
            <a:endParaRPr sz="2300">
              <a:latin typeface="RobotoRegular"/>
              <a:cs typeface="RobotoRegular"/>
            </a:endParaRPr>
          </a:p>
          <a:p>
            <a:pPr marL="356235">
              <a:lnSpc>
                <a:spcPct val="100000"/>
              </a:lnSpc>
              <a:spcBef>
                <a:spcPts val="5"/>
              </a:spcBef>
            </a:pPr>
            <a:r>
              <a:rPr sz="1800" spc="-5" dirty="0">
                <a:solidFill>
                  <a:srgbClr val="666666"/>
                </a:solidFill>
                <a:latin typeface="RobotoRegular"/>
                <a:cs typeface="RobotoRegular"/>
              </a:rPr>
              <a:t>0.12</a:t>
            </a:r>
            <a:r>
              <a:rPr sz="1800" spc="-80" dirty="0">
                <a:solidFill>
                  <a:srgbClr val="666666"/>
                </a:solidFill>
                <a:latin typeface="RobotoRegular"/>
                <a:cs typeface="RobotoRegular"/>
              </a:rPr>
              <a:t> </a:t>
            </a:r>
            <a:r>
              <a:rPr sz="1800" spc="-5" dirty="0">
                <a:solidFill>
                  <a:srgbClr val="666666"/>
                </a:solidFill>
                <a:latin typeface="RobotoRegular"/>
                <a:cs typeface="RobotoRegular"/>
              </a:rPr>
              <a:t>(dog)</a:t>
            </a:r>
            <a:endParaRPr sz="1800">
              <a:latin typeface="RobotoRegular"/>
              <a:cs typeface="RobotoRegular"/>
            </a:endParaRPr>
          </a:p>
          <a:p>
            <a:pPr>
              <a:lnSpc>
                <a:spcPct val="100000"/>
              </a:lnSpc>
              <a:spcBef>
                <a:spcPts val="25"/>
              </a:spcBef>
            </a:pPr>
            <a:endParaRPr sz="2300">
              <a:latin typeface="RobotoRegular"/>
              <a:cs typeface="RobotoRegular"/>
            </a:endParaRPr>
          </a:p>
          <a:p>
            <a:pPr marL="356235">
              <a:lnSpc>
                <a:spcPct val="100000"/>
              </a:lnSpc>
              <a:spcBef>
                <a:spcPts val="5"/>
              </a:spcBef>
            </a:pPr>
            <a:r>
              <a:rPr sz="1800" spc="-5" dirty="0">
                <a:solidFill>
                  <a:srgbClr val="666666"/>
                </a:solidFill>
                <a:latin typeface="RobotoRegular"/>
                <a:cs typeface="RobotoRegular"/>
              </a:rPr>
              <a:t>0.01</a:t>
            </a:r>
            <a:r>
              <a:rPr sz="1800" spc="-45" dirty="0">
                <a:solidFill>
                  <a:srgbClr val="666666"/>
                </a:solidFill>
                <a:latin typeface="RobotoRegular"/>
                <a:cs typeface="RobotoRegular"/>
              </a:rPr>
              <a:t> </a:t>
            </a:r>
            <a:r>
              <a:rPr sz="1800" spc="-5" dirty="0">
                <a:solidFill>
                  <a:srgbClr val="666666"/>
                </a:solidFill>
                <a:latin typeface="RobotoRegular"/>
                <a:cs typeface="RobotoRegular"/>
              </a:rPr>
              <a:t>(car)</a:t>
            </a:r>
            <a:endParaRPr sz="1800">
              <a:latin typeface="RobotoRegular"/>
              <a:cs typeface="RobotoRegular"/>
            </a:endParaRPr>
          </a:p>
        </p:txBody>
      </p:sp>
      <p:sp>
        <p:nvSpPr>
          <p:cNvPr id="5" name="object 5"/>
          <p:cNvSpPr txBox="1"/>
          <p:nvPr/>
        </p:nvSpPr>
        <p:spPr>
          <a:xfrm>
            <a:off x="1062463" y="1123287"/>
            <a:ext cx="1224280" cy="575945"/>
          </a:xfrm>
          <a:prstGeom prst="rect">
            <a:avLst/>
          </a:prstGeom>
        </p:spPr>
        <p:txBody>
          <a:bodyPr vert="horz" wrap="square" lIns="0" tIns="10795" rIns="0" bIns="0" rtlCol="0">
            <a:spAutoFit/>
          </a:bodyPr>
          <a:lstStyle/>
          <a:p>
            <a:pPr marL="42545" marR="5080" indent="-30480">
              <a:lnSpc>
                <a:spcPct val="100699"/>
              </a:lnSpc>
              <a:spcBef>
                <a:spcPts val="85"/>
              </a:spcBef>
            </a:pPr>
            <a:r>
              <a:rPr sz="1800" spc="-5" dirty="0">
                <a:solidFill>
                  <a:srgbClr val="666666"/>
                </a:solidFill>
                <a:latin typeface="RobotoRegular"/>
                <a:cs typeface="RobotoRegular"/>
              </a:rPr>
              <a:t>input</a:t>
            </a:r>
            <a:r>
              <a:rPr sz="1800" spc="-90" dirty="0">
                <a:solidFill>
                  <a:srgbClr val="666666"/>
                </a:solidFill>
                <a:latin typeface="RobotoRegular"/>
                <a:cs typeface="RobotoRegular"/>
              </a:rPr>
              <a:t> </a:t>
            </a:r>
            <a:r>
              <a:rPr sz="1800" spc="-5" dirty="0">
                <a:solidFill>
                  <a:srgbClr val="666666"/>
                </a:solidFill>
                <a:latin typeface="RobotoRegular"/>
                <a:cs typeface="RobotoRegular"/>
              </a:rPr>
              <a:t>vector  (pixel</a:t>
            </a:r>
            <a:r>
              <a:rPr sz="1800" spc="-65" dirty="0">
                <a:solidFill>
                  <a:srgbClr val="666666"/>
                </a:solidFill>
                <a:latin typeface="RobotoRegular"/>
                <a:cs typeface="RobotoRegular"/>
              </a:rPr>
              <a:t> </a:t>
            </a:r>
            <a:r>
              <a:rPr sz="1800" spc="-5" dirty="0">
                <a:solidFill>
                  <a:srgbClr val="666666"/>
                </a:solidFill>
                <a:latin typeface="RobotoRegular"/>
                <a:cs typeface="RobotoRegular"/>
              </a:rPr>
              <a:t>data)</a:t>
            </a:r>
            <a:endParaRPr sz="1800">
              <a:latin typeface="RobotoRegular"/>
              <a:cs typeface="RobotoRegular"/>
            </a:endParaRPr>
          </a:p>
        </p:txBody>
      </p:sp>
      <p:sp>
        <p:nvSpPr>
          <p:cNvPr id="6" name="object 6"/>
          <p:cNvSpPr txBox="1">
            <a:spLocks noGrp="1"/>
          </p:cNvSpPr>
          <p:nvPr>
            <p:ph type="title"/>
          </p:nvPr>
        </p:nvSpPr>
        <p:spPr>
          <a:xfrm>
            <a:off x="1215870" y="411084"/>
            <a:ext cx="6664959" cy="482600"/>
          </a:xfrm>
          <a:prstGeom prst="rect">
            <a:avLst/>
          </a:prstGeom>
        </p:spPr>
        <p:txBody>
          <a:bodyPr vert="horz" wrap="square" lIns="0" tIns="12700" rIns="0" bIns="0" rtlCol="0">
            <a:spAutoFit/>
          </a:bodyPr>
          <a:lstStyle/>
          <a:p>
            <a:pPr marL="12700">
              <a:lnSpc>
                <a:spcPct val="100000"/>
              </a:lnSpc>
              <a:spcBef>
                <a:spcPts val="100"/>
              </a:spcBef>
            </a:pPr>
            <a:r>
              <a:rPr spc="-5" dirty="0"/>
              <a:t>Mimics </a:t>
            </a:r>
            <a:r>
              <a:rPr b="1" spc="-5" dirty="0">
                <a:latin typeface="Roboto"/>
                <a:cs typeface="Roboto"/>
              </a:rPr>
              <a:t>neurons </a:t>
            </a:r>
            <a:r>
              <a:rPr spc="-5" dirty="0"/>
              <a:t>with </a:t>
            </a:r>
            <a:r>
              <a:rPr b="1" spc="-5" dirty="0">
                <a:latin typeface="Roboto"/>
                <a:cs typeface="Roboto"/>
              </a:rPr>
              <a:t>matrix</a:t>
            </a:r>
            <a:r>
              <a:rPr b="1" spc="-55" dirty="0">
                <a:latin typeface="Roboto"/>
                <a:cs typeface="Roboto"/>
              </a:rPr>
              <a:t> </a:t>
            </a:r>
            <a:r>
              <a:rPr spc="-5" dirty="0"/>
              <a:t>operations</a:t>
            </a:r>
          </a:p>
        </p:txBody>
      </p:sp>
      <p:sp>
        <p:nvSpPr>
          <p:cNvPr id="7" name="object 7"/>
          <p:cNvSpPr/>
          <p:nvPr/>
        </p:nvSpPr>
        <p:spPr>
          <a:xfrm>
            <a:off x="2904177" y="4013044"/>
            <a:ext cx="2701957" cy="62886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629694" y="3653617"/>
            <a:ext cx="3081655" cy="220979"/>
          </a:xfrm>
          <a:custGeom>
            <a:avLst/>
            <a:gdLst/>
            <a:ahLst/>
            <a:cxnLst/>
            <a:rect l="l" t="t" r="r" b="b"/>
            <a:pathLst>
              <a:path w="3081654" h="220979">
                <a:moveTo>
                  <a:pt x="3081593" y="0"/>
                </a:moveTo>
                <a:lnTo>
                  <a:pt x="3078525" y="21635"/>
                </a:lnTo>
                <a:lnTo>
                  <a:pt x="3069550" y="42243"/>
                </a:lnTo>
                <a:lnTo>
                  <a:pt x="3035268" y="78074"/>
                </a:lnTo>
                <a:lnTo>
                  <a:pt x="2983968" y="101999"/>
                </a:lnTo>
                <a:lnTo>
                  <a:pt x="2923444" y="110399"/>
                </a:lnTo>
                <a:lnTo>
                  <a:pt x="1740896" y="110399"/>
                </a:lnTo>
                <a:lnTo>
                  <a:pt x="1690906" y="116027"/>
                </a:lnTo>
                <a:lnTo>
                  <a:pt x="1647492" y="131699"/>
                </a:lnTo>
                <a:lnTo>
                  <a:pt x="1613258" y="155597"/>
                </a:lnTo>
                <a:lnTo>
                  <a:pt x="1590808" y="185903"/>
                </a:lnTo>
                <a:lnTo>
                  <a:pt x="1582746" y="220799"/>
                </a:lnTo>
                <a:lnTo>
                  <a:pt x="1552226" y="155597"/>
                </a:lnTo>
                <a:lnTo>
                  <a:pt x="1517984" y="131699"/>
                </a:lnTo>
                <a:lnTo>
                  <a:pt x="1474564" y="116027"/>
                </a:lnTo>
                <a:lnTo>
                  <a:pt x="1424572" y="110399"/>
                </a:lnTo>
                <a:lnTo>
                  <a:pt x="158149" y="110399"/>
                </a:lnTo>
                <a:lnTo>
                  <a:pt x="108159" y="104771"/>
                </a:lnTo>
                <a:lnTo>
                  <a:pt x="64745" y="89099"/>
                </a:lnTo>
                <a:lnTo>
                  <a:pt x="30511" y="65201"/>
                </a:lnTo>
                <a:lnTo>
                  <a:pt x="8061" y="34895"/>
                </a:lnTo>
                <a:lnTo>
                  <a:pt x="0" y="0"/>
                </a:lnTo>
              </a:path>
            </a:pathLst>
          </a:custGeom>
          <a:ln w="38099">
            <a:solidFill>
              <a:srgbClr val="669AF4"/>
            </a:solidFill>
          </a:ln>
        </p:spPr>
        <p:txBody>
          <a:bodyPr wrap="square" lIns="0" tIns="0" rIns="0" bIns="0" rtlCol="0"/>
          <a:lstStyle/>
          <a:p>
            <a:endParaRPr/>
          </a:p>
        </p:txBody>
      </p:sp>
      <p:sp>
        <p:nvSpPr>
          <p:cNvPr id="10" name="Slide Number Placeholder 9">
            <a:extLst>
              <a:ext uri="{FF2B5EF4-FFF2-40B4-BE49-F238E27FC236}">
                <a16:creationId xmlns:a16="http://schemas.microsoft.com/office/drawing/2014/main" id="{6C1D5D11-55CE-4000-8DF7-E209E416C3B2}"/>
              </a:ext>
            </a:extLst>
          </p:cNvPr>
          <p:cNvSpPr>
            <a:spLocks noGrp="1"/>
          </p:cNvSpPr>
          <p:nvPr>
            <p:ph type="sldNum" sz="quarter" idx="7"/>
          </p:nvPr>
        </p:nvSpPr>
        <p:spPr/>
        <p:txBody>
          <a:bodyPr/>
          <a:lstStyle/>
          <a:p>
            <a:fld id="{B6F15528-21DE-4FAA-801E-634DDDAF4B2B}" type="slidenum">
              <a:rPr lang="en-GB"/>
              <a:t>10</a:t>
            </a:fld>
            <a:endParaRPr lang="en-GB"/>
          </a:p>
        </p:txBody>
      </p:sp>
      <p:sp>
        <p:nvSpPr>
          <p:cNvPr id="9" name="Footer Placeholder 8">
            <a:extLst>
              <a:ext uri="{FF2B5EF4-FFF2-40B4-BE49-F238E27FC236}">
                <a16:creationId xmlns:a16="http://schemas.microsoft.com/office/drawing/2014/main" id="{FF0B0D0F-8F56-4022-929A-045CD1CF7EC5}"/>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7050" y="524848"/>
            <a:ext cx="4148389" cy="409379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380097" rIns="0" bIns="0" rtlCol="0">
            <a:spAutoFit/>
          </a:bodyPr>
          <a:lstStyle/>
          <a:p>
            <a:pPr marL="5085715" marR="5080">
              <a:lnSpc>
                <a:spcPct val="100000"/>
              </a:lnSpc>
              <a:spcBef>
                <a:spcPts val="100"/>
              </a:spcBef>
            </a:pPr>
            <a:r>
              <a:rPr spc="-10" dirty="0"/>
              <a:t>How </a:t>
            </a:r>
            <a:r>
              <a:rPr spc="-5" dirty="0"/>
              <a:t>do you  classify</a:t>
            </a:r>
            <a:r>
              <a:rPr spc="-95" dirty="0"/>
              <a:t> </a:t>
            </a:r>
            <a:r>
              <a:rPr spc="-5" dirty="0"/>
              <a:t>them?</a:t>
            </a:r>
          </a:p>
        </p:txBody>
      </p:sp>
      <p:sp>
        <p:nvSpPr>
          <p:cNvPr id="5" name="Slide Number Placeholder 4">
            <a:extLst>
              <a:ext uri="{FF2B5EF4-FFF2-40B4-BE49-F238E27FC236}">
                <a16:creationId xmlns:a16="http://schemas.microsoft.com/office/drawing/2014/main" id="{410A16DB-FC7D-4CE4-8387-79E7E680A71E}"/>
              </a:ext>
            </a:extLst>
          </p:cNvPr>
          <p:cNvSpPr>
            <a:spLocks noGrp="1"/>
          </p:cNvSpPr>
          <p:nvPr>
            <p:ph type="sldNum" sz="quarter" idx="7"/>
          </p:nvPr>
        </p:nvSpPr>
        <p:spPr/>
        <p:txBody>
          <a:bodyPr/>
          <a:lstStyle/>
          <a:p>
            <a:fld id="{B6F15528-21DE-4FAA-801E-634DDDAF4B2B}" type="slidenum">
              <a:rPr lang="en-GB"/>
              <a:t>11</a:t>
            </a:fld>
            <a:endParaRPr lang="en-GB"/>
          </a:p>
        </p:txBody>
      </p:sp>
      <p:sp>
        <p:nvSpPr>
          <p:cNvPr id="4" name="Footer Placeholder 3">
            <a:extLst>
              <a:ext uri="{FF2B5EF4-FFF2-40B4-BE49-F238E27FC236}">
                <a16:creationId xmlns:a16="http://schemas.microsoft.com/office/drawing/2014/main" id="{CF432F63-DE9F-42EF-BC53-9644D85209C1}"/>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049" y="317299"/>
            <a:ext cx="9119235" cy="3745865"/>
            <a:chOff x="25049" y="317299"/>
            <a:chExt cx="9119235" cy="3745865"/>
          </a:xfrm>
        </p:grpSpPr>
        <p:sp>
          <p:nvSpPr>
            <p:cNvPr id="3" name="object 3"/>
            <p:cNvSpPr/>
            <p:nvPr/>
          </p:nvSpPr>
          <p:spPr>
            <a:xfrm>
              <a:off x="26224" y="365849"/>
              <a:ext cx="9091531" cy="349739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049" y="317299"/>
              <a:ext cx="9119235" cy="977265"/>
            </a:xfrm>
            <a:custGeom>
              <a:avLst/>
              <a:gdLst/>
              <a:ahLst/>
              <a:cxnLst/>
              <a:rect l="l" t="t" r="r" b="b"/>
              <a:pathLst>
                <a:path w="9119235" h="977265">
                  <a:moveTo>
                    <a:pt x="0" y="0"/>
                  </a:moveTo>
                  <a:lnTo>
                    <a:pt x="9118931" y="0"/>
                  </a:lnTo>
                  <a:lnTo>
                    <a:pt x="9118931" y="976798"/>
                  </a:lnTo>
                  <a:lnTo>
                    <a:pt x="0" y="976798"/>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1254572" y="2463345"/>
              <a:ext cx="5129889" cy="71312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625115" y="2366276"/>
              <a:ext cx="3604260" cy="907415"/>
            </a:xfrm>
            <a:custGeom>
              <a:avLst/>
              <a:gdLst/>
              <a:ahLst/>
              <a:cxnLst/>
              <a:rect l="l" t="t" r="r" b="b"/>
              <a:pathLst>
                <a:path w="3604260" h="907414">
                  <a:moveTo>
                    <a:pt x="1802091" y="151193"/>
                  </a:moveTo>
                  <a:lnTo>
                    <a:pt x="1790585" y="93345"/>
                  </a:lnTo>
                  <a:lnTo>
                    <a:pt x="1757819" y="44284"/>
                  </a:lnTo>
                  <a:lnTo>
                    <a:pt x="1708759" y="11506"/>
                  </a:lnTo>
                  <a:lnTo>
                    <a:pt x="1650898" y="0"/>
                  </a:lnTo>
                  <a:lnTo>
                    <a:pt x="151193" y="0"/>
                  </a:lnTo>
                  <a:lnTo>
                    <a:pt x="103403" y="7708"/>
                  </a:lnTo>
                  <a:lnTo>
                    <a:pt x="61899" y="29171"/>
                  </a:lnTo>
                  <a:lnTo>
                    <a:pt x="29171" y="61899"/>
                  </a:lnTo>
                  <a:lnTo>
                    <a:pt x="7708" y="103403"/>
                  </a:lnTo>
                  <a:lnTo>
                    <a:pt x="0" y="151193"/>
                  </a:lnTo>
                  <a:lnTo>
                    <a:pt x="0" y="755992"/>
                  </a:lnTo>
                  <a:lnTo>
                    <a:pt x="7708" y="803783"/>
                  </a:lnTo>
                  <a:lnTo>
                    <a:pt x="29171" y="845286"/>
                  </a:lnTo>
                  <a:lnTo>
                    <a:pt x="61899" y="878027"/>
                  </a:lnTo>
                  <a:lnTo>
                    <a:pt x="103403" y="899490"/>
                  </a:lnTo>
                  <a:lnTo>
                    <a:pt x="151193" y="907199"/>
                  </a:lnTo>
                  <a:lnTo>
                    <a:pt x="1650898" y="907199"/>
                  </a:lnTo>
                  <a:lnTo>
                    <a:pt x="1698688" y="899490"/>
                  </a:lnTo>
                  <a:lnTo>
                    <a:pt x="1740192" y="878027"/>
                  </a:lnTo>
                  <a:lnTo>
                    <a:pt x="1772920" y="845286"/>
                  </a:lnTo>
                  <a:lnTo>
                    <a:pt x="1794383" y="803783"/>
                  </a:lnTo>
                  <a:lnTo>
                    <a:pt x="1802091" y="755992"/>
                  </a:lnTo>
                  <a:lnTo>
                    <a:pt x="1802091" y="151193"/>
                  </a:lnTo>
                  <a:close/>
                </a:path>
                <a:path w="3604260" h="907414">
                  <a:moveTo>
                    <a:pt x="3604222" y="128104"/>
                  </a:moveTo>
                  <a:lnTo>
                    <a:pt x="3594468" y="79095"/>
                  </a:lnTo>
                  <a:lnTo>
                    <a:pt x="3566718" y="37553"/>
                  </a:lnTo>
                  <a:lnTo>
                    <a:pt x="3525164" y="9791"/>
                  </a:lnTo>
                  <a:lnTo>
                    <a:pt x="3476167" y="50"/>
                  </a:lnTo>
                  <a:lnTo>
                    <a:pt x="2963964" y="50"/>
                  </a:lnTo>
                  <a:lnTo>
                    <a:pt x="2914116" y="10109"/>
                  </a:lnTo>
                  <a:lnTo>
                    <a:pt x="2873425" y="37553"/>
                  </a:lnTo>
                  <a:lnTo>
                    <a:pt x="2845981" y="78257"/>
                  </a:lnTo>
                  <a:lnTo>
                    <a:pt x="2835922" y="128104"/>
                  </a:lnTo>
                  <a:lnTo>
                    <a:pt x="2835922" y="779195"/>
                  </a:lnTo>
                  <a:lnTo>
                    <a:pt x="2845981" y="829043"/>
                  </a:lnTo>
                  <a:lnTo>
                    <a:pt x="2873425" y="869746"/>
                  </a:lnTo>
                  <a:lnTo>
                    <a:pt x="2914116" y="897191"/>
                  </a:lnTo>
                  <a:lnTo>
                    <a:pt x="2963964" y="907249"/>
                  </a:lnTo>
                  <a:lnTo>
                    <a:pt x="3476167" y="907249"/>
                  </a:lnTo>
                  <a:lnTo>
                    <a:pt x="3526015" y="897191"/>
                  </a:lnTo>
                  <a:lnTo>
                    <a:pt x="3566718" y="869746"/>
                  </a:lnTo>
                  <a:lnTo>
                    <a:pt x="3594150" y="829043"/>
                  </a:lnTo>
                  <a:lnTo>
                    <a:pt x="3604222" y="779195"/>
                  </a:lnTo>
                  <a:lnTo>
                    <a:pt x="3604222" y="128104"/>
                  </a:lnTo>
                  <a:close/>
                </a:path>
              </a:pathLst>
            </a:custGeom>
            <a:solidFill>
              <a:srgbClr val="A3C1F4">
                <a:alpha val="26278"/>
              </a:srgbClr>
            </a:solidFill>
          </p:spPr>
          <p:txBody>
            <a:bodyPr wrap="square" lIns="0" tIns="0" rIns="0" bIns="0" rtlCol="0"/>
            <a:lstStyle/>
            <a:p>
              <a:endParaRPr/>
            </a:p>
          </p:txBody>
        </p:sp>
        <p:sp>
          <p:nvSpPr>
            <p:cNvPr id="7" name="object 7"/>
            <p:cNvSpPr/>
            <p:nvPr/>
          </p:nvSpPr>
          <p:spPr>
            <a:xfrm>
              <a:off x="2625119" y="3325468"/>
              <a:ext cx="3602990" cy="718820"/>
            </a:xfrm>
            <a:custGeom>
              <a:avLst/>
              <a:gdLst/>
              <a:ahLst/>
              <a:cxnLst/>
              <a:rect l="l" t="t" r="r" b="b"/>
              <a:pathLst>
                <a:path w="3602990" h="718820">
                  <a:moveTo>
                    <a:pt x="3602692" y="0"/>
                  </a:moveTo>
                  <a:lnTo>
                    <a:pt x="3601476" y="72398"/>
                  </a:lnTo>
                  <a:lnTo>
                    <a:pt x="3597988" y="139832"/>
                  </a:lnTo>
                  <a:lnTo>
                    <a:pt x="3592468" y="200856"/>
                  </a:lnTo>
                  <a:lnTo>
                    <a:pt x="3585158" y="254024"/>
                  </a:lnTo>
                  <a:lnTo>
                    <a:pt x="3576297" y="297892"/>
                  </a:lnTo>
                  <a:lnTo>
                    <a:pt x="3554886" y="351950"/>
                  </a:lnTo>
                  <a:lnTo>
                    <a:pt x="3542817" y="359249"/>
                  </a:lnTo>
                  <a:lnTo>
                    <a:pt x="1910246" y="359249"/>
                  </a:lnTo>
                  <a:lnTo>
                    <a:pt x="1898184" y="366548"/>
                  </a:lnTo>
                  <a:lnTo>
                    <a:pt x="1876777" y="420605"/>
                  </a:lnTo>
                  <a:lnTo>
                    <a:pt x="1867914" y="464474"/>
                  </a:lnTo>
                  <a:lnTo>
                    <a:pt x="1860601" y="517642"/>
                  </a:lnTo>
                  <a:lnTo>
                    <a:pt x="1855079" y="578666"/>
                  </a:lnTo>
                  <a:lnTo>
                    <a:pt x="1851588" y="646099"/>
                  </a:lnTo>
                  <a:lnTo>
                    <a:pt x="1850371" y="718498"/>
                  </a:lnTo>
                  <a:lnTo>
                    <a:pt x="1849155" y="646099"/>
                  </a:lnTo>
                  <a:lnTo>
                    <a:pt x="1845666" y="578666"/>
                  </a:lnTo>
                  <a:lnTo>
                    <a:pt x="1840147" y="517642"/>
                  </a:lnTo>
                  <a:lnTo>
                    <a:pt x="1832836" y="464474"/>
                  </a:lnTo>
                  <a:lnTo>
                    <a:pt x="1823976" y="420605"/>
                  </a:lnTo>
                  <a:lnTo>
                    <a:pt x="1802565" y="366548"/>
                  </a:lnTo>
                  <a:lnTo>
                    <a:pt x="1790496" y="359249"/>
                  </a:lnTo>
                  <a:lnTo>
                    <a:pt x="59874" y="359249"/>
                  </a:lnTo>
                  <a:lnTo>
                    <a:pt x="47806" y="351950"/>
                  </a:lnTo>
                  <a:lnTo>
                    <a:pt x="26395" y="297892"/>
                  </a:lnTo>
                  <a:lnTo>
                    <a:pt x="17534" y="254024"/>
                  </a:lnTo>
                  <a:lnTo>
                    <a:pt x="10223" y="200856"/>
                  </a:lnTo>
                  <a:lnTo>
                    <a:pt x="4704" y="139832"/>
                  </a:lnTo>
                  <a:lnTo>
                    <a:pt x="1216" y="72398"/>
                  </a:lnTo>
                  <a:lnTo>
                    <a:pt x="0" y="0"/>
                  </a:lnTo>
                </a:path>
              </a:pathLst>
            </a:custGeom>
            <a:ln w="38099">
              <a:solidFill>
                <a:srgbClr val="669AF4"/>
              </a:solidFill>
            </a:ln>
          </p:spPr>
          <p:txBody>
            <a:bodyPr wrap="square" lIns="0" tIns="0" rIns="0" bIns="0" rtlCol="0"/>
            <a:lstStyle/>
            <a:p>
              <a:endParaRPr/>
            </a:p>
          </p:txBody>
        </p:sp>
        <p:sp>
          <p:nvSpPr>
            <p:cNvPr id="8" name="object 8"/>
            <p:cNvSpPr/>
            <p:nvPr/>
          </p:nvSpPr>
          <p:spPr>
            <a:xfrm>
              <a:off x="5145039" y="392501"/>
              <a:ext cx="2816294" cy="673996"/>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p:nvPr/>
        </p:nvSpPr>
        <p:spPr>
          <a:xfrm>
            <a:off x="1205221" y="4253796"/>
            <a:ext cx="632206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666666"/>
                </a:solidFill>
                <a:latin typeface="RobotoRegular"/>
                <a:cs typeface="RobotoRegular"/>
              </a:rPr>
              <a:t>The computer tries to find the best</a:t>
            </a:r>
            <a:r>
              <a:rPr sz="2400" spc="-70" dirty="0">
                <a:solidFill>
                  <a:srgbClr val="666666"/>
                </a:solidFill>
                <a:latin typeface="RobotoRegular"/>
                <a:cs typeface="RobotoRegular"/>
              </a:rPr>
              <a:t> </a:t>
            </a:r>
            <a:r>
              <a:rPr sz="2400" spc="-5" dirty="0">
                <a:solidFill>
                  <a:srgbClr val="666666"/>
                </a:solidFill>
                <a:latin typeface="RobotoRegular"/>
                <a:cs typeface="RobotoRegular"/>
              </a:rPr>
              <a:t>parameters</a:t>
            </a:r>
            <a:endParaRPr sz="2400">
              <a:latin typeface="RobotoRegular"/>
              <a:cs typeface="RobotoRegular"/>
            </a:endParaRPr>
          </a:p>
        </p:txBody>
      </p:sp>
      <p:sp>
        <p:nvSpPr>
          <p:cNvPr id="10" name="object 10"/>
          <p:cNvSpPr txBox="1"/>
          <p:nvPr/>
        </p:nvSpPr>
        <p:spPr>
          <a:xfrm>
            <a:off x="560343" y="496882"/>
            <a:ext cx="4366260" cy="436880"/>
          </a:xfrm>
          <a:prstGeom prst="rect">
            <a:avLst/>
          </a:prstGeom>
        </p:spPr>
        <p:txBody>
          <a:bodyPr vert="horz" wrap="square" lIns="0" tIns="12700" rIns="0" bIns="0" rtlCol="0">
            <a:spAutoFit/>
          </a:bodyPr>
          <a:lstStyle/>
          <a:p>
            <a:pPr marL="12700">
              <a:lnSpc>
                <a:spcPct val="100000"/>
              </a:lnSpc>
              <a:spcBef>
                <a:spcPts val="100"/>
              </a:spcBef>
            </a:pPr>
            <a:r>
              <a:rPr sz="2700" spc="-5" dirty="0">
                <a:solidFill>
                  <a:srgbClr val="666666"/>
                </a:solidFill>
                <a:latin typeface="RobotoRegular"/>
                <a:cs typeface="RobotoRegular"/>
              </a:rPr>
              <a:t>Let’s try with neural</a:t>
            </a:r>
            <a:r>
              <a:rPr sz="2700" spc="-95" dirty="0">
                <a:solidFill>
                  <a:srgbClr val="666666"/>
                </a:solidFill>
                <a:latin typeface="RobotoRegular"/>
                <a:cs typeface="RobotoRegular"/>
              </a:rPr>
              <a:t> </a:t>
            </a:r>
            <a:r>
              <a:rPr sz="2700" spc="-5" dirty="0">
                <a:solidFill>
                  <a:srgbClr val="666666"/>
                </a:solidFill>
                <a:latin typeface="RobotoRegular"/>
                <a:cs typeface="RobotoRegular"/>
              </a:rPr>
              <a:t>network:</a:t>
            </a:r>
            <a:endParaRPr sz="2700">
              <a:latin typeface="RobotoRegular"/>
              <a:cs typeface="RobotoRegular"/>
            </a:endParaRPr>
          </a:p>
        </p:txBody>
      </p:sp>
      <p:sp>
        <p:nvSpPr>
          <p:cNvPr id="12" name="Slide Number Placeholder 11">
            <a:extLst>
              <a:ext uri="{FF2B5EF4-FFF2-40B4-BE49-F238E27FC236}">
                <a16:creationId xmlns:a16="http://schemas.microsoft.com/office/drawing/2014/main" id="{EAD090A7-CCF3-4052-80E8-B1D82F25ACDE}"/>
              </a:ext>
            </a:extLst>
          </p:cNvPr>
          <p:cNvSpPr>
            <a:spLocks noGrp="1"/>
          </p:cNvSpPr>
          <p:nvPr>
            <p:ph type="sldNum" sz="quarter" idx="7"/>
          </p:nvPr>
        </p:nvSpPr>
        <p:spPr/>
        <p:txBody>
          <a:bodyPr/>
          <a:lstStyle/>
          <a:p>
            <a:fld id="{B6F15528-21DE-4FAA-801E-634DDDAF4B2B}" type="slidenum">
              <a:rPr lang="en-GB"/>
              <a:t>12</a:t>
            </a:fld>
            <a:endParaRPr lang="en-GB"/>
          </a:p>
        </p:txBody>
      </p:sp>
      <p:sp>
        <p:nvSpPr>
          <p:cNvPr id="11" name="Footer Placeholder 10">
            <a:extLst>
              <a:ext uri="{FF2B5EF4-FFF2-40B4-BE49-F238E27FC236}">
                <a16:creationId xmlns:a16="http://schemas.microsoft.com/office/drawing/2014/main" id="{11309CA3-20B2-427D-9E47-901104832B0E}"/>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4493" y="411084"/>
            <a:ext cx="5888990" cy="939800"/>
          </a:xfrm>
          <a:prstGeom prst="rect">
            <a:avLst/>
          </a:prstGeom>
        </p:spPr>
        <p:txBody>
          <a:bodyPr vert="horz" wrap="square" lIns="0" tIns="12700" rIns="0" bIns="0" rtlCol="0">
            <a:spAutoFit/>
          </a:bodyPr>
          <a:lstStyle/>
          <a:p>
            <a:pPr marL="784225" marR="5080" indent="-772160">
              <a:lnSpc>
                <a:spcPct val="100000"/>
              </a:lnSpc>
              <a:spcBef>
                <a:spcPts val="100"/>
              </a:spcBef>
            </a:pPr>
            <a:r>
              <a:rPr spc="-10" dirty="0"/>
              <a:t>Computer </a:t>
            </a:r>
            <a:r>
              <a:rPr spc="-5" dirty="0"/>
              <a:t>tries moving the params  gradually to reduce</a:t>
            </a:r>
            <a:r>
              <a:rPr spc="-35" dirty="0"/>
              <a:t> </a:t>
            </a:r>
            <a:r>
              <a:rPr spc="-5" dirty="0"/>
              <a:t>errors</a:t>
            </a:r>
          </a:p>
        </p:txBody>
      </p:sp>
      <p:sp>
        <p:nvSpPr>
          <p:cNvPr id="3" name="object 3"/>
          <p:cNvSpPr/>
          <p:nvPr/>
        </p:nvSpPr>
        <p:spPr>
          <a:xfrm>
            <a:off x="1386401" y="1420247"/>
            <a:ext cx="6847882" cy="3621867"/>
          </a:xfrm>
          <a:prstGeom prst="rect">
            <a:avLst/>
          </a:prstGeom>
          <a:blipFill>
            <a:blip r:embed="rId2" cstate="print"/>
            <a:stretch>
              <a:fillRect/>
            </a:stretch>
          </a:blip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2A9766B9-B783-41C0-AFE9-055E570AC07F}"/>
              </a:ext>
            </a:extLst>
          </p:cNvPr>
          <p:cNvSpPr>
            <a:spLocks noGrp="1"/>
          </p:cNvSpPr>
          <p:nvPr>
            <p:ph type="sldNum" sz="quarter" idx="7"/>
          </p:nvPr>
        </p:nvSpPr>
        <p:spPr/>
        <p:txBody>
          <a:bodyPr/>
          <a:lstStyle/>
          <a:p>
            <a:fld id="{B6F15528-21DE-4FAA-801E-634DDDAF4B2B}" type="slidenum">
              <a:rPr lang="en-GB"/>
              <a:t>13</a:t>
            </a:fld>
            <a:endParaRPr lang="en-GB"/>
          </a:p>
        </p:txBody>
      </p:sp>
      <p:sp>
        <p:nvSpPr>
          <p:cNvPr id="4" name="Footer Placeholder 3">
            <a:extLst>
              <a:ext uri="{FF2B5EF4-FFF2-40B4-BE49-F238E27FC236}">
                <a16:creationId xmlns:a16="http://schemas.microsoft.com/office/drawing/2014/main" id="{8C5A3F88-D045-4DE5-BDD8-8C898AD1A7C6}"/>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80097" rIns="0" bIns="0" rtlCol="0">
            <a:spAutoFit/>
          </a:bodyPr>
          <a:lstStyle/>
          <a:p>
            <a:pPr marL="5085715" marR="5080">
              <a:lnSpc>
                <a:spcPct val="100000"/>
              </a:lnSpc>
              <a:spcBef>
                <a:spcPts val="100"/>
              </a:spcBef>
            </a:pPr>
            <a:r>
              <a:rPr spc="-10" dirty="0"/>
              <a:t>How </a:t>
            </a:r>
            <a:r>
              <a:rPr spc="-5" dirty="0"/>
              <a:t>do you  classify</a:t>
            </a:r>
            <a:r>
              <a:rPr spc="-95" dirty="0"/>
              <a:t> </a:t>
            </a:r>
            <a:r>
              <a:rPr spc="-5" dirty="0"/>
              <a:t>them?</a:t>
            </a:r>
          </a:p>
        </p:txBody>
      </p:sp>
      <p:sp>
        <p:nvSpPr>
          <p:cNvPr id="3" name="object 3"/>
          <p:cNvSpPr/>
          <p:nvPr/>
        </p:nvSpPr>
        <p:spPr>
          <a:xfrm>
            <a:off x="1064022" y="569173"/>
            <a:ext cx="3992491" cy="4005166"/>
          </a:xfrm>
          <a:prstGeom prst="rect">
            <a:avLst/>
          </a:prstGeom>
          <a:blipFill>
            <a:blip r:embed="rId2" cstate="print"/>
            <a:stretch>
              <a:fillRect/>
            </a:stretch>
          </a:blip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DC27A47F-49E9-47C7-B0AB-0030C0829E98}"/>
              </a:ext>
            </a:extLst>
          </p:cNvPr>
          <p:cNvSpPr>
            <a:spLocks noGrp="1"/>
          </p:cNvSpPr>
          <p:nvPr>
            <p:ph type="sldNum" sz="quarter" idx="7"/>
          </p:nvPr>
        </p:nvSpPr>
        <p:spPr/>
        <p:txBody>
          <a:bodyPr/>
          <a:lstStyle/>
          <a:p>
            <a:fld id="{B6F15528-21DE-4FAA-801E-634DDDAF4B2B}" type="slidenum">
              <a:rPr lang="en-GB"/>
              <a:t>14</a:t>
            </a:fld>
            <a:endParaRPr lang="en-GB"/>
          </a:p>
        </p:txBody>
      </p:sp>
      <p:sp>
        <p:nvSpPr>
          <p:cNvPr id="4" name="Footer Placeholder 3">
            <a:extLst>
              <a:ext uri="{FF2B5EF4-FFF2-40B4-BE49-F238E27FC236}">
                <a16:creationId xmlns:a16="http://schemas.microsoft.com/office/drawing/2014/main" id="{A026E4B5-DBFF-4B1B-B7F2-19115894878B}"/>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64399"/>
            <a:ext cx="9143981" cy="370031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93622" y="4291619"/>
            <a:ext cx="749427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666666"/>
                </a:solidFill>
                <a:latin typeface="RobotoRegular"/>
                <a:cs typeface="RobotoRegular"/>
              </a:rPr>
              <a:t>More </a:t>
            </a:r>
            <a:r>
              <a:rPr sz="2400" b="1" spc="-5" dirty="0">
                <a:solidFill>
                  <a:srgbClr val="666666"/>
                </a:solidFill>
                <a:latin typeface="Roboto"/>
                <a:cs typeface="Roboto"/>
              </a:rPr>
              <a:t>hidden layers </a:t>
            </a:r>
            <a:r>
              <a:rPr sz="2400" dirty="0">
                <a:solidFill>
                  <a:srgbClr val="666666"/>
                </a:solidFill>
                <a:latin typeface="RobotoRegular"/>
                <a:cs typeface="RobotoRegular"/>
              </a:rPr>
              <a:t>x </a:t>
            </a:r>
            <a:r>
              <a:rPr sz="2400" spc="-5" dirty="0">
                <a:solidFill>
                  <a:srgbClr val="666666"/>
                </a:solidFill>
                <a:latin typeface="RobotoRegular"/>
                <a:cs typeface="RobotoRegular"/>
              </a:rPr>
              <a:t>neurons </a:t>
            </a:r>
            <a:r>
              <a:rPr sz="2400" dirty="0">
                <a:solidFill>
                  <a:srgbClr val="666666"/>
                </a:solidFill>
                <a:latin typeface="RobotoRegular"/>
                <a:cs typeface="RobotoRegular"/>
              </a:rPr>
              <a:t>= </a:t>
            </a:r>
            <a:r>
              <a:rPr sz="2400" spc="-5" dirty="0">
                <a:solidFill>
                  <a:srgbClr val="666666"/>
                </a:solidFill>
                <a:latin typeface="RobotoRegular"/>
                <a:cs typeface="RobotoRegular"/>
              </a:rPr>
              <a:t>More complex</a:t>
            </a:r>
            <a:r>
              <a:rPr sz="2400" spc="-70" dirty="0">
                <a:solidFill>
                  <a:srgbClr val="666666"/>
                </a:solidFill>
                <a:latin typeface="RobotoRegular"/>
                <a:cs typeface="RobotoRegular"/>
              </a:rPr>
              <a:t> </a:t>
            </a:r>
            <a:r>
              <a:rPr sz="2400" spc="-5" dirty="0">
                <a:solidFill>
                  <a:srgbClr val="666666"/>
                </a:solidFill>
                <a:latin typeface="RobotoRegular"/>
                <a:cs typeface="RobotoRegular"/>
              </a:rPr>
              <a:t>patterns</a:t>
            </a:r>
            <a:endParaRPr sz="2400">
              <a:latin typeface="RobotoRegular"/>
              <a:cs typeface="RobotoRegular"/>
            </a:endParaRPr>
          </a:p>
        </p:txBody>
      </p:sp>
      <p:sp>
        <p:nvSpPr>
          <p:cNvPr id="5" name="Slide Number Placeholder 4">
            <a:extLst>
              <a:ext uri="{FF2B5EF4-FFF2-40B4-BE49-F238E27FC236}">
                <a16:creationId xmlns:a16="http://schemas.microsoft.com/office/drawing/2014/main" id="{4DBBB56F-D525-49FF-BF05-B867E6238B4B}"/>
              </a:ext>
            </a:extLst>
          </p:cNvPr>
          <p:cNvSpPr>
            <a:spLocks noGrp="1"/>
          </p:cNvSpPr>
          <p:nvPr>
            <p:ph type="sldNum" sz="quarter" idx="7"/>
          </p:nvPr>
        </p:nvSpPr>
        <p:spPr/>
        <p:txBody>
          <a:bodyPr/>
          <a:lstStyle/>
          <a:p>
            <a:fld id="{B6F15528-21DE-4FAA-801E-634DDDAF4B2B}" type="slidenum">
              <a:rPr lang="en-GB"/>
              <a:t>15</a:t>
            </a:fld>
            <a:endParaRPr lang="en-GB"/>
          </a:p>
        </p:txBody>
      </p:sp>
      <p:sp>
        <p:nvSpPr>
          <p:cNvPr id="4" name="Footer Placeholder 3">
            <a:extLst>
              <a:ext uri="{FF2B5EF4-FFF2-40B4-BE49-F238E27FC236}">
                <a16:creationId xmlns:a16="http://schemas.microsoft.com/office/drawing/2014/main" id="{99D4FECF-51A8-4404-B7DC-DC693C39DE0A}"/>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60442" y="2306728"/>
            <a:ext cx="2758440" cy="482600"/>
          </a:xfrm>
          <a:prstGeom prst="rect">
            <a:avLst/>
          </a:prstGeom>
        </p:spPr>
        <p:txBody>
          <a:bodyPr vert="horz" wrap="square" lIns="0" tIns="12700" rIns="0" bIns="0" rtlCol="0">
            <a:spAutoFit/>
          </a:bodyPr>
          <a:lstStyle/>
          <a:p>
            <a:pPr marL="12700">
              <a:lnSpc>
                <a:spcPct val="100000"/>
              </a:lnSpc>
              <a:spcBef>
                <a:spcPts val="100"/>
              </a:spcBef>
            </a:pPr>
            <a:r>
              <a:rPr spc="-10" dirty="0"/>
              <a:t>How about</a:t>
            </a:r>
            <a:r>
              <a:rPr spc="-85" dirty="0"/>
              <a:t> </a:t>
            </a:r>
            <a:r>
              <a:rPr spc="-5" dirty="0"/>
              <a:t>this?</a:t>
            </a:r>
          </a:p>
        </p:txBody>
      </p:sp>
      <p:sp>
        <p:nvSpPr>
          <p:cNvPr id="3" name="object 3"/>
          <p:cNvSpPr/>
          <p:nvPr/>
        </p:nvSpPr>
        <p:spPr>
          <a:xfrm>
            <a:off x="1134147" y="655673"/>
            <a:ext cx="3807767" cy="3832167"/>
          </a:xfrm>
          <a:prstGeom prst="rect">
            <a:avLst/>
          </a:prstGeom>
          <a:blipFill>
            <a:blip r:embed="rId2" cstate="print"/>
            <a:stretch>
              <a:fillRect/>
            </a:stretch>
          </a:blip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198E03B4-3391-41BA-A876-29BEFA9706FB}"/>
              </a:ext>
            </a:extLst>
          </p:cNvPr>
          <p:cNvSpPr>
            <a:spLocks noGrp="1"/>
          </p:cNvSpPr>
          <p:nvPr>
            <p:ph type="sldNum" sz="quarter" idx="7"/>
          </p:nvPr>
        </p:nvSpPr>
        <p:spPr/>
        <p:txBody>
          <a:bodyPr/>
          <a:lstStyle/>
          <a:p>
            <a:fld id="{B6F15528-21DE-4FAA-801E-634DDDAF4B2B}" type="slidenum">
              <a:rPr lang="en-GB"/>
              <a:t>16</a:t>
            </a:fld>
            <a:endParaRPr lang="en-GB"/>
          </a:p>
        </p:txBody>
      </p:sp>
      <p:sp>
        <p:nvSpPr>
          <p:cNvPr id="4" name="Footer Placeholder 3">
            <a:extLst>
              <a:ext uri="{FF2B5EF4-FFF2-40B4-BE49-F238E27FC236}">
                <a16:creationId xmlns:a16="http://schemas.microsoft.com/office/drawing/2014/main" id="{0DD95D62-CF55-425D-ADDE-F7D4D099ABFC}"/>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5549"/>
            <a:ext cx="9143981" cy="5112389"/>
          </a:xfrm>
          <a:prstGeom prst="rect">
            <a:avLst/>
          </a:prstGeom>
          <a:blipFill>
            <a:blip r:embed="rId2" cstate="print"/>
            <a:stretch>
              <a:fillRect/>
            </a:stretch>
          </a:blipFill>
        </p:spPr>
        <p:txBody>
          <a:bodyPr wrap="square" lIns="0" tIns="0" rIns="0" bIns="0" rtlCol="0"/>
          <a:lstStyle/>
          <a:p>
            <a:endParaRPr/>
          </a:p>
        </p:txBody>
      </p:sp>
      <p:sp>
        <p:nvSpPr>
          <p:cNvPr id="4" name="Slide Number Placeholder 3">
            <a:extLst>
              <a:ext uri="{FF2B5EF4-FFF2-40B4-BE49-F238E27FC236}">
                <a16:creationId xmlns:a16="http://schemas.microsoft.com/office/drawing/2014/main" id="{4A016AB5-2550-4ED9-A572-2DFE560476FD}"/>
              </a:ext>
            </a:extLst>
          </p:cNvPr>
          <p:cNvSpPr>
            <a:spLocks noGrp="1"/>
          </p:cNvSpPr>
          <p:nvPr>
            <p:ph type="sldNum" sz="quarter" idx="7"/>
          </p:nvPr>
        </p:nvSpPr>
        <p:spPr/>
        <p:txBody>
          <a:bodyPr/>
          <a:lstStyle/>
          <a:p>
            <a:fld id="{B6F15528-21DE-4FAA-801E-634DDDAF4B2B}" type="slidenum">
              <a:rPr lang="en-GB"/>
              <a:t>17</a:t>
            </a:fld>
            <a:endParaRPr lang="en-GB"/>
          </a:p>
        </p:txBody>
      </p:sp>
      <p:sp>
        <p:nvSpPr>
          <p:cNvPr id="3" name="Footer Placeholder 2">
            <a:extLst>
              <a:ext uri="{FF2B5EF4-FFF2-40B4-BE49-F238E27FC236}">
                <a16:creationId xmlns:a16="http://schemas.microsoft.com/office/drawing/2014/main" id="{9D214E72-8AA8-45F8-BECA-087A135E1CC7}"/>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93835" y="2306728"/>
            <a:ext cx="2758440" cy="482600"/>
          </a:xfrm>
          <a:prstGeom prst="rect">
            <a:avLst/>
          </a:prstGeom>
        </p:spPr>
        <p:txBody>
          <a:bodyPr vert="horz" wrap="square" lIns="0" tIns="12700" rIns="0" bIns="0" rtlCol="0">
            <a:spAutoFit/>
          </a:bodyPr>
          <a:lstStyle/>
          <a:p>
            <a:pPr marL="12700">
              <a:lnSpc>
                <a:spcPct val="100000"/>
              </a:lnSpc>
              <a:spcBef>
                <a:spcPts val="100"/>
              </a:spcBef>
            </a:pPr>
            <a:r>
              <a:rPr spc="-10" dirty="0"/>
              <a:t>How about</a:t>
            </a:r>
            <a:r>
              <a:rPr spc="-85" dirty="0"/>
              <a:t> </a:t>
            </a:r>
            <a:r>
              <a:rPr spc="-5" dirty="0"/>
              <a:t>this?</a:t>
            </a:r>
          </a:p>
        </p:txBody>
      </p:sp>
      <p:sp>
        <p:nvSpPr>
          <p:cNvPr id="3" name="object 3"/>
          <p:cNvSpPr/>
          <p:nvPr/>
        </p:nvSpPr>
        <p:spPr>
          <a:xfrm>
            <a:off x="1416797" y="1047247"/>
            <a:ext cx="3049018" cy="3049018"/>
          </a:xfrm>
          <a:prstGeom prst="rect">
            <a:avLst/>
          </a:prstGeom>
          <a:blipFill>
            <a:blip r:embed="rId2" cstate="print"/>
            <a:stretch>
              <a:fillRect/>
            </a:stretch>
          </a:blip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30DF11DF-E44E-4FCC-A6EC-D2FBF987E05B}"/>
              </a:ext>
            </a:extLst>
          </p:cNvPr>
          <p:cNvSpPr>
            <a:spLocks noGrp="1"/>
          </p:cNvSpPr>
          <p:nvPr>
            <p:ph type="sldNum" sz="quarter" idx="7"/>
          </p:nvPr>
        </p:nvSpPr>
        <p:spPr/>
        <p:txBody>
          <a:bodyPr/>
          <a:lstStyle/>
          <a:p>
            <a:fld id="{B6F15528-21DE-4FAA-801E-634DDDAF4B2B}" type="slidenum">
              <a:rPr lang="en-GB"/>
              <a:t>18</a:t>
            </a:fld>
            <a:endParaRPr lang="en-GB"/>
          </a:p>
        </p:txBody>
      </p:sp>
      <p:sp>
        <p:nvSpPr>
          <p:cNvPr id="4" name="Footer Placeholder 3">
            <a:extLst>
              <a:ext uri="{FF2B5EF4-FFF2-40B4-BE49-F238E27FC236}">
                <a16:creationId xmlns:a16="http://schemas.microsoft.com/office/drawing/2014/main" id="{E95BB5CB-0914-4384-9072-2DB7D3A30455}"/>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53469" y="1154122"/>
            <a:ext cx="3521542" cy="176844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53398" y="1285822"/>
            <a:ext cx="1352647" cy="1352647"/>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7216684" y="571329"/>
            <a:ext cx="8121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0000"/>
                </a:solidFill>
              </a:rPr>
              <a:t>0.00</a:t>
            </a:r>
            <a:r>
              <a:rPr sz="1800" spc="-80" dirty="0">
                <a:solidFill>
                  <a:srgbClr val="000000"/>
                </a:solidFill>
              </a:rPr>
              <a:t> </a:t>
            </a:r>
            <a:r>
              <a:rPr sz="1800" spc="-5" dirty="0">
                <a:solidFill>
                  <a:srgbClr val="000000"/>
                </a:solidFill>
              </a:rPr>
              <a:t>(0)</a:t>
            </a:r>
            <a:endParaRPr sz="1800"/>
          </a:p>
        </p:txBody>
      </p:sp>
      <p:sp>
        <p:nvSpPr>
          <p:cNvPr id="5" name="object 5"/>
          <p:cNvSpPr txBox="1"/>
          <p:nvPr/>
        </p:nvSpPr>
        <p:spPr>
          <a:xfrm>
            <a:off x="7216684" y="845648"/>
            <a:ext cx="833119" cy="2854325"/>
          </a:xfrm>
          <a:prstGeom prst="rect">
            <a:avLst/>
          </a:prstGeom>
        </p:spPr>
        <p:txBody>
          <a:bodyPr vert="horz" wrap="square" lIns="0" tIns="52704" rIns="0" bIns="0" rtlCol="0">
            <a:spAutoFit/>
          </a:bodyPr>
          <a:lstStyle/>
          <a:p>
            <a:pPr marL="12700">
              <a:lnSpc>
                <a:spcPct val="100000"/>
              </a:lnSpc>
              <a:spcBef>
                <a:spcPts val="414"/>
              </a:spcBef>
            </a:pPr>
            <a:r>
              <a:rPr sz="1800" spc="-5" dirty="0">
                <a:latin typeface="RobotoRegular"/>
                <a:cs typeface="RobotoRegular"/>
              </a:rPr>
              <a:t>0.00</a:t>
            </a:r>
            <a:r>
              <a:rPr sz="1800" spc="-100" dirty="0">
                <a:latin typeface="RobotoRegular"/>
                <a:cs typeface="RobotoRegular"/>
              </a:rPr>
              <a:t> </a:t>
            </a:r>
            <a:r>
              <a:rPr sz="1800" spc="-5" dirty="0">
                <a:latin typeface="RobotoRegular"/>
                <a:cs typeface="RobotoRegular"/>
              </a:rPr>
              <a:t>(1)</a:t>
            </a:r>
            <a:endParaRPr sz="1800">
              <a:latin typeface="RobotoRegular"/>
              <a:cs typeface="RobotoRegular"/>
            </a:endParaRPr>
          </a:p>
          <a:p>
            <a:pPr marL="12700">
              <a:lnSpc>
                <a:spcPct val="100000"/>
              </a:lnSpc>
              <a:spcBef>
                <a:spcPts val="315"/>
              </a:spcBef>
            </a:pPr>
            <a:r>
              <a:rPr sz="1800" spc="-5" dirty="0">
                <a:latin typeface="RobotoRegular"/>
                <a:cs typeface="RobotoRegular"/>
              </a:rPr>
              <a:t>0.00</a:t>
            </a:r>
            <a:r>
              <a:rPr sz="1800" spc="-100" dirty="0">
                <a:latin typeface="RobotoRegular"/>
                <a:cs typeface="RobotoRegular"/>
              </a:rPr>
              <a:t> </a:t>
            </a:r>
            <a:r>
              <a:rPr sz="1800" spc="-5" dirty="0">
                <a:latin typeface="RobotoRegular"/>
                <a:cs typeface="RobotoRegular"/>
              </a:rPr>
              <a:t>(2)</a:t>
            </a:r>
            <a:endParaRPr sz="1800">
              <a:latin typeface="RobotoRegular"/>
              <a:cs typeface="RobotoRegular"/>
            </a:endParaRPr>
          </a:p>
          <a:p>
            <a:pPr marL="12700">
              <a:lnSpc>
                <a:spcPct val="100000"/>
              </a:lnSpc>
              <a:spcBef>
                <a:spcPts val="315"/>
              </a:spcBef>
            </a:pPr>
            <a:r>
              <a:rPr sz="1800" spc="-5" dirty="0">
                <a:latin typeface="RobotoRegular"/>
                <a:cs typeface="RobotoRegular"/>
              </a:rPr>
              <a:t>0.00</a:t>
            </a:r>
            <a:r>
              <a:rPr sz="1800" spc="-100" dirty="0">
                <a:latin typeface="RobotoRegular"/>
                <a:cs typeface="RobotoRegular"/>
              </a:rPr>
              <a:t> </a:t>
            </a:r>
            <a:r>
              <a:rPr sz="1800" spc="-5" dirty="0">
                <a:latin typeface="RobotoRegular"/>
                <a:cs typeface="RobotoRegular"/>
              </a:rPr>
              <a:t>(3)</a:t>
            </a:r>
            <a:endParaRPr sz="1800">
              <a:latin typeface="RobotoRegular"/>
              <a:cs typeface="RobotoRegular"/>
            </a:endParaRPr>
          </a:p>
          <a:p>
            <a:pPr marL="12700">
              <a:lnSpc>
                <a:spcPct val="100000"/>
              </a:lnSpc>
              <a:spcBef>
                <a:spcPts val="315"/>
              </a:spcBef>
            </a:pPr>
            <a:r>
              <a:rPr sz="1800" spc="-5" dirty="0">
                <a:latin typeface="RobotoRegular"/>
                <a:cs typeface="RobotoRegular"/>
              </a:rPr>
              <a:t>0.00</a:t>
            </a:r>
            <a:r>
              <a:rPr sz="1800" spc="-100" dirty="0">
                <a:latin typeface="RobotoRegular"/>
                <a:cs typeface="RobotoRegular"/>
              </a:rPr>
              <a:t> </a:t>
            </a:r>
            <a:r>
              <a:rPr sz="1800" spc="-5" dirty="0">
                <a:latin typeface="RobotoRegular"/>
                <a:cs typeface="RobotoRegular"/>
              </a:rPr>
              <a:t>(4)</a:t>
            </a:r>
            <a:endParaRPr sz="1800">
              <a:latin typeface="RobotoRegular"/>
              <a:cs typeface="RobotoRegular"/>
            </a:endParaRPr>
          </a:p>
          <a:p>
            <a:pPr marL="12700">
              <a:lnSpc>
                <a:spcPct val="100000"/>
              </a:lnSpc>
              <a:spcBef>
                <a:spcPts val="315"/>
              </a:spcBef>
            </a:pPr>
            <a:r>
              <a:rPr sz="1800" spc="-5" dirty="0">
                <a:latin typeface="RobotoRegular"/>
                <a:cs typeface="RobotoRegular"/>
              </a:rPr>
              <a:t>0.00</a:t>
            </a:r>
            <a:r>
              <a:rPr sz="1800" spc="-100" dirty="0">
                <a:latin typeface="RobotoRegular"/>
                <a:cs typeface="RobotoRegular"/>
              </a:rPr>
              <a:t> </a:t>
            </a:r>
            <a:r>
              <a:rPr sz="1800" spc="-5" dirty="0">
                <a:latin typeface="RobotoRegular"/>
                <a:cs typeface="RobotoRegular"/>
              </a:rPr>
              <a:t>(5)</a:t>
            </a:r>
            <a:endParaRPr sz="1800">
              <a:latin typeface="RobotoRegular"/>
              <a:cs typeface="RobotoRegular"/>
            </a:endParaRPr>
          </a:p>
          <a:p>
            <a:pPr marL="12700">
              <a:lnSpc>
                <a:spcPct val="100000"/>
              </a:lnSpc>
              <a:spcBef>
                <a:spcPts val="315"/>
              </a:spcBef>
            </a:pPr>
            <a:r>
              <a:rPr sz="1800" spc="-5" dirty="0">
                <a:latin typeface="RobotoRegular"/>
                <a:cs typeface="RobotoRegular"/>
              </a:rPr>
              <a:t>0.00</a:t>
            </a:r>
            <a:r>
              <a:rPr sz="1800" spc="-100" dirty="0">
                <a:latin typeface="RobotoRegular"/>
                <a:cs typeface="RobotoRegular"/>
              </a:rPr>
              <a:t> </a:t>
            </a:r>
            <a:r>
              <a:rPr sz="1800" spc="-5" dirty="0">
                <a:latin typeface="RobotoRegular"/>
                <a:cs typeface="RobotoRegular"/>
              </a:rPr>
              <a:t>(6)</a:t>
            </a:r>
            <a:endParaRPr sz="1800">
              <a:latin typeface="RobotoRegular"/>
              <a:cs typeface="RobotoRegular"/>
            </a:endParaRPr>
          </a:p>
          <a:p>
            <a:pPr marL="12700">
              <a:lnSpc>
                <a:spcPct val="100000"/>
              </a:lnSpc>
              <a:spcBef>
                <a:spcPts val="315"/>
              </a:spcBef>
            </a:pPr>
            <a:r>
              <a:rPr sz="1800" spc="-5" dirty="0">
                <a:latin typeface="RobotoRegular"/>
                <a:cs typeface="RobotoRegular"/>
              </a:rPr>
              <a:t>0.00</a:t>
            </a:r>
            <a:r>
              <a:rPr sz="1800" spc="-100" dirty="0">
                <a:latin typeface="RobotoRegular"/>
                <a:cs typeface="RobotoRegular"/>
              </a:rPr>
              <a:t> </a:t>
            </a:r>
            <a:r>
              <a:rPr sz="1800" spc="-5" dirty="0">
                <a:latin typeface="RobotoRegular"/>
                <a:cs typeface="RobotoRegular"/>
              </a:rPr>
              <a:t>(7)</a:t>
            </a:r>
            <a:endParaRPr sz="1800">
              <a:latin typeface="RobotoRegular"/>
              <a:cs typeface="RobotoRegular"/>
            </a:endParaRPr>
          </a:p>
          <a:p>
            <a:pPr marL="12700">
              <a:lnSpc>
                <a:spcPct val="100000"/>
              </a:lnSpc>
              <a:spcBef>
                <a:spcPts val="315"/>
              </a:spcBef>
            </a:pPr>
            <a:r>
              <a:rPr sz="1800" b="1" spc="-5" dirty="0">
                <a:latin typeface="Roboto"/>
                <a:cs typeface="Roboto"/>
              </a:rPr>
              <a:t>1.00</a:t>
            </a:r>
            <a:r>
              <a:rPr sz="1800" b="1" spc="-100" dirty="0">
                <a:latin typeface="Roboto"/>
                <a:cs typeface="Roboto"/>
              </a:rPr>
              <a:t> </a:t>
            </a:r>
            <a:r>
              <a:rPr sz="1800" b="1" spc="-5" dirty="0">
                <a:latin typeface="Roboto"/>
                <a:cs typeface="Roboto"/>
              </a:rPr>
              <a:t>(8)</a:t>
            </a:r>
            <a:endParaRPr sz="1800">
              <a:latin typeface="Roboto"/>
              <a:cs typeface="Roboto"/>
            </a:endParaRPr>
          </a:p>
          <a:p>
            <a:pPr marL="12700">
              <a:lnSpc>
                <a:spcPct val="100000"/>
              </a:lnSpc>
              <a:spcBef>
                <a:spcPts val="315"/>
              </a:spcBef>
            </a:pPr>
            <a:r>
              <a:rPr sz="1800" spc="-5" dirty="0">
                <a:latin typeface="RobotoRegular"/>
                <a:cs typeface="RobotoRegular"/>
              </a:rPr>
              <a:t>0.00</a:t>
            </a:r>
            <a:r>
              <a:rPr sz="1800" spc="-100" dirty="0">
                <a:latin typeface="RobotoRegular"/>
                <a:cs typeface="RobotoRegular"/>
              </a:rPr>
              <a:t> </a:t>
            </a:r>
            <a:r>
              <a:rPr sz="1800" spc="-5" dirty="0">
                <a:latin typeface="RobotoRegular"/>
                <a:cs typeface="RobotoRegular"/>
              </a:rPr>
              <a:t>(9)</a:t>
            </a:r>
            <a:endParaRPr sz="1800">
              <a:latin typeface="RobotoRegular"/>
              <a:cs typeface="RobotoRegular"/>
            </a:endParaRPr>
          </a:p>
        </p:txBody>
      </p:sp>
      <p:sp>
        <p:nvSpPr>
          <p:cNvPr id="6" name="object 6"/>
          <p:cNvSpPr/>
          <p:nvPr/>
        </p:nvSpPr>
        <p:spPr>
          <a:xfrm>
            <a:off x="3666175" y="3319445"/>
            <a:ext cx="2701957" cy="62886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249608" y="1882523"/>
            <a:ext cx="304636" cy="163887"/>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414861" y="1882523"/>
            <a:ext cx="304649" cy="16388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874936" y="588623"/>
            <a:ext cx="243204" cy="3139440"/>
          </a:xfrm>
          <a:custGeom>
            <a:avLst/>
            <a:gdLst/>
            <a:ahLst/>
            <a:cxnLst/>
            <a:rect l="l" t="t" r="r" b="b"/>
            <a:pathLst>
              <a:path w="243204" h="3139440">
                <a:moveTo>
                  <a:pt x="242799" y="3139193"/>
                </a:moveTo>
                <a:lnTo>
                  <a:pt x="193865" y="3134261"/>
                </a:lnTo>
                <a:lnTo>
                  <a:pt x="148288" y="3120114"/>
                </a:lnTo>
                <a:lnTo>
                  <a:pt x="107045" y="3097728"/>
                </a:lnTo>
                <a:lnTo>
                  <a:pt x="71112" y="3068081"/>
                </a:lnTo>
                <a:lnTo>
                  <a:pt x="41464" y="3032147"/>
                </a:lnTo>
                <a:lnTo>
                  <a:pt x="19079" y="2990904"/>
                </a:lnTo>
                <a:lnTo>
                  <a:pt x="4932" y="2945328"/>
                </a:lnTo>
                <a:lnTo>
                  <a:pt x="0" y="2896394"/>
                </a:lnTo>
                <a:lnTo>
                  <a:pt x="0" y="242804"/>
                </a:lnTo>
                <a:lnTo>
                  <a:pt x="4932" y="193870"/>
                </a:lnTo>
                <a:lnTo>
                  <a:pt x="19079" y="148294"/>
                </a:lnTo>
                <a:lnTo>
                  <a:pt x="41464" y="107050"/>
                </a:lnTo>
                <a:lnTo>
                  <a:pt x="71112" y="71115"/>
                </a:lnTo>
                <a:lnTo>
                  <a:pt x="107045" y="41467"/>
                </a:lnTo>
                <a:lnTo>
                  <a:pt x="148288" y="19080"/>
                </a:lnTo>
                <a:lnTo>
                  <a:pt x="193865" y="4932"/>
                </a:lnTo>
                <a:lnTo>
                  <a:pt x="242799" y="0"/>
                </a:lnTo>
              </a:path>
            </a:pathLst>
          </a:custGeom>
          <a:ln w="28574">
            <a:solidFill>
              <a:srgbClr val="595959"/>
            </a:solidFill>
          </a:ln>
        </p:spPr>
        <p:txBody>
          <a:bodyPr wrap="square" lIns="0" tIns="0" rIns="0" bIns="0" rtlCol="0"/>
          <a:lstStyle/>
          <a:p>
            <a:endParaRPr/>
          </a:p>
        </p:txBody>
      </p:sp>
      <p:sp>
        <p:nvSpPr>
          <p:cNvPr id="10" name="object 10"/>
          <p:cNvSpPr/>
          <p:nvPr/>
        </p:nvSpPr>
        <p:spPr>
          <a:xfrm>
            <a:off x="8088933" y="588623"/>
            <a:ext cx="243204" cy="3139440"/>
          </a:xfrm>
          <a:custGeom>
            <a:avLst/>
            <a:gdLst/>
            <a:ahLst/>
            <a:cxnLst/>
            <a:rect l="l" t="t" r="r" b="b"/>
            <a:pathLst>
              <a:path w="243204" h="3139440">
                <a:moveTo>
                  <a:pt x="0" y="0"/>
                </a:moveTo>
                <a:lnTo>
                  <a:pt x="47590" y="4708"/>
                </a:lnTo>
                <a:lnTo>
                  <a:pt x="92915" y="18481"/>
                </a:lnTo>
                <a:lnTo>
                  <a:pt x="134700" y="40793"/>
                </a:lnTo>
                <a:lnTo>
                  <a:pt x="171674" y="71114"/>
                </a:lnTo>
                <a:lnTo>
                  <a:pt x="202004" y="108095"/>
                </a:lnTo>
                <a:lnTo>
                  <a:pt x="224318" y="149887"/>
                </a:lnTo>
                <a:lnTo>
                  <a:pt x="238091" y="195214"/>
                </a:lnTo>
                <a:lnTo>
                  <a:pt x="242799" y="242804"/>
                </a:lnTo>
                <a:lnTo>
                  <a:pt x="242799" y="2896394"/>
                </a:lnTo>
                <a:lnTo>
                  <a:pt x="237866" y="2945328"/>
                </a:lnTo>
                <a:lnTo>
                  <a:pt x="223719" y="2990904"/>
                </a:lnTo>
                <a:lnTo>
                  <a:pt x="201334" y="3032147"/>
                </a:lnTo>
                <a:lnTo>
                  <a:pt x="171687" y="3068081"/>
                </a:lnTo>
                <a:lnTo>
                  <a:pt x="135753" y="3097728"/>
                </a:lnTo>
                <a:lnTo>
                  <a:pt x="94510" y="3120114"/>
                </a:lnTo>
                <a:lnTo>
                  <a:pt x="48934" y="3134261"/>
                </a:lnTo>
                <a:lnTo>
                  <a:pt x="0" y="3139193"/>
                </a:lnTo>
              </a:path>
            </a:pathLst>
          </a:custGeom>
          <a:ln w="28574">
            <a:solidFill>
              <a:srgbClr val="595959"/>
            </a:solidFill>
          </a:ln>
        </p:spPr>
        <p:txBody>
          <a:bodyPr wrap="square" lIns="0" tIns="0" rIns="0" bIns="0" rtlCol="0"/>
          <a:lstStyle/>
          <a:p>
            <a:endParaRPr/>
          </a:p>
        </p:txBody>
      </p:sp>
      <p:sp>
        <p:nvSpPr>
          <p:cNvPr id="11" name="object 11"/>
          <p:cNvSpPr txBox="1"/>
          <p:nvPr/>
        </p:nvSpPr>
        <p:spPr>
          <a:xfrm>
            <a:off x="694573" y="3228203"/>
            <a:ext cx="4505325" cy="1263650"/>
          </a:xfrm>
          <a:prstGeom prst="rect">
            <a:avLst/>
          </a:prstGeom>
        </p:spPr>
        <p:txBody>
          <a:bodyPr vert="horz" wrap="square" lIns="0" tIns="220345" rIns="0" bIns="0" rtlCol="0">
            <a:spAutoFit/>
          </a:bodyPr>
          <a:lstStyle/>
          <a:p>
            <a:pPr marL="12700">
              <a:lnSpc>
                <a:spcPct val="100000"/>
              </a:lnSpc>
              <a:spcBef>
                <a:spcPts val="1735"/>
              </a:spcBef>
            </a:pPr>
            <a:r>
              <a:rPr sz="2700" spc="-5" dirty="0">
                <a:solidFill>
                  <a:srgbClr val="666666"/>
                </a:solidFill>
                <a:latin typeface="RobotoRegular"/>
                <a:cs typeface="RobotoRegular"/>
              </a:rPr>
              <a:t>Even </a:t>
            </a:r>
            <a:r>
              <a:rPr sz="2700" dirty="0">
                <a:solidFill>
                  <a:srgbClr val="666666"/>
                </a:solidFill>
                <a:latin typeface="RobotoRegular"/>
                <a:cs typeface="RobotoRegular"/>
              </a:rPr>
              <a:t>a </a:t>
            </a:r>
            <a:r>
              <a:rPr sz="2700" spc="-5" dirty="0">
                <a:solidFill>
                  <a:srgbClr val="666666"/>
                </a:solidFill>
                <a:latin typeface="RobotoRegular"/>
                <a:cs typeface="RobotoRegular"/>
              </a:rPr>
              <a:t>single</a:t>
            </a:r>
            <a:r>
              <a:rPr sz="2700" spc="-30" dirty="0">
                <a:solidFill>
                  <a:srgbClr val="666666"/>
                </a:solidFill>
                <a:latin typeface="RobotoRegular"/>
                <a:cs typeface="RobotoRegular"/>
              </a:rPr>
              <a:t> </a:t>
            </a:r>
            <a:r>
              <a:rPr sz="2700" spc="-5" dirty="0">
                <a:solidFill>
                  <a:srgbClr val="666666"/>
                </a:solidFill>
                <a:latin typeface="RobotoRegular"/>
                <a:cs typeface="RobotoRegular"/>
              </a:rPr>
              <a:t>layer</a:t>
            </a:r>
            <a:endParaRPr sz="2700">
              <a:latin typeface="RobotoRegular"/>
              <a:cs typeface="RobotoRegular"/>
            </a:endParaRPr>
          </a:p>
          <a:p>
            <a:pPr marL="12700">
              <a:lnSpc>
                <a:spcPct val="100000"/>
              </a:lnSpc>
              <a:spcBef>
                <a:spcPts val="1635"/>
              </a:spcBef>
            </a:pPr>
            <a:r>
              <a:rPr sz="2700" spc="-5" dirty="0">
                <a:solidFill>
                  <a:srgbClr val="666666"/>
                </a:solidFill>
                <a:latin typeface="RobotoRegular"/>
                <a:cs typeface="RobotoRegular"/>
              </a:rPr>
              <a:t>can yield </a:t>
            </a:r>
            <a:r>
              <a:rPr sz="2700" spc="-10" dirty="0">
                <a:solidFill>
                  <a:srgbClr val="666666"/>
                </a:solidFill>
                <a:latin typeface="RobotoRegular"/>
                <a:cs typeface="RobotoRegular"/>
              </a:rPr>
              <a:t>about </a:t>
            </a:r>
            <a:r>
              <a:rPr sz="2700" spc="-5" dirty="0">
                <a:solidFill>
                  <a:srgbClr val="666666"/>
                </a:solidFill>
                <a:latin typeface="RobotoRegular"/>
                <a:cs typeface="RobotoRegular"/>
              </a:rPr>
              <a:t>90%</a:t>
            </a:r>
            <a:r>
              <a:rPr sz="2700" spc="-80" dirty="0">
                <a:solidFill>
                  <a:srgbClr val="666666"/>
                </a:solidFill>
                <a:latin typeface="RobotoRegular"/>
                <a:cs typeface="RobotoRegular"/>
              </a:rPr>
              <a:t> </a:t>
            </a:r>
            <a:r>
              <a:rPr sz="2700" spc="-5" dirty="0">
                <a:solidFill>
                  <a:srgbClr val="666666"/>
                </a:solidFill>
                <a:latin typeface="RobotoRegular"/>
                <a:cs typeface="RobotoRegular"/>
              </a:rPr>
              <a:t>accuracy</a:t>
            </a:r>
            <a:endParaRPr sz="2700">
              <a:latin typeface="RobotoRegular"/>
              <a:cs typeface="RobotoRegular"/>
            </a:endParaRPr>
          </a:p>
        </p:txBody>
      </p:sp>
      <p:sp>
        <p:nvSpPr>
          <p:cNvPr id="13" name="Slide Number Placeholder 12">
            <a:extLst>
              <a:ext uri="{FF2B5EF4-FFF2-40B4-BE49-F238E27FC236}">
                <a16:creationId xmlns:a16="http://schemas.microsoft.com/office/drawing/2014/main" id="{97435391-57BB-476A-962D-DEADD5F67346}"/>
              </a:ext>
            </a:extLst>
          </p:cNvPr>
          <p:cNvSpPr>
            <a:spLocks noGrp="1"/>
          </p:cNvSpPr>
          <p:nvPr>
            <p:ph type="sldNum" sz="quarter" idx="7"/>
          </p:nvPr>
        </p:nvSpPr>
        <p:spPr/>
        <p:txBody>
          <a:bodyPr/>
          <a:lstStyle/>
          <a:p>
            <a:fld id="{B6F15528-21DE-4FAA-801E-634DDDAF4B2B}" type="slidenum">
              <a:rPr lang="en-GB"/>
              <a:t>19</a:t>
            </a:fld>
            <a:endParaRPr lang="en-GB"/>
          </a:p>
        </p:txBody>
      </p:sp>
      <p:sp>
        <p:nvSpPr>
          <p:cNvPr id="12" name="Footer Placeholder 11">
            <a:extLst>
              <a:ext uri="{FF2B5EF4-FFF2-40B4-BE49-F238E27FC236}">
                <a16:creationId xmlns:a16="http://schemas.microsoft.com/office/drawing/2014/main" id="{BAAD833E-C28C-4C2A-B12C-96C323EABCBA}"/>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889E37-A493-4CB2-BB67-7561CA5CBD1A}"/>
              </a:ext>
            </a:extLst>
          </p:cNvPr>
          <p:cNvSpPr>
            <a:spLocks noGrp="1"/>
          </p:cNvSpPr>
          <p:nvPr>
            <p:ph type="ctrTitle"/>
          </p:nvPr>
        </p:nvSpPr>
        <p:spPr>
          <a:xfrm>
            <a:off x="628650" y="473868"/>
            <a:ext cx="7886700" cy="994173"/>
          </a:xfrm>
        </p:spPr>
        <p:txBody>
          <a:bodyPr wrap="square" lIns="0" tIns="0" rIns="0" bIns="0" anchor="t">
            <a:normAutofit/>
          </a:bodyPr>
          <a:lstStyle/>
          <a:p>
            <a:r>
              <a:rPr lang="en-US" dirty="0">
                <a:solidFill>
                  <a:srgbClr val="FF0000"/>
                </a:solidFill>
                <a:latin typeface="Arial"/>
                <a:cs typeface="Arial"/>
              </a:rPr>
              <a:t>Presentation Outline</a:t>
            </a:r>
            <a:endParaRPr lang="en-US" dirty="0">
              <a:solidFill>
                <a:srgbClr val="FF0000"/>
              </a:solidFill>
            </a:endParaRPr>
          </a:p>
        </p:txBody>
      </p:sp>
      <p:sp>
        <p:nvSpPr>
          <p:cNvPr id="6" name="Subtitle 5">
            <a:extLst>
              <a:ext uri="{FF2B5EF4-FFF2-40B4-BE49-F238E27FC236}">
                <a16:creationId xmlns:a16="http://schemas.microsoft.com/office/drawing/2014/main" id="{5EDBAB6E-9CF2-4FBA-B58E-FB63FDEE947D}"/>
              </a:ext>
            </a:extLst>
          </p:cNvPr>
          <p:cNvSpPr>
            <a:spLocks noGrp="1"/>
          </p:cNvSpPr>
          <p:nvPr>
            <p:ph type="subTitle" idx="4"/>
          </p:nvPr>
        </p:nvSpPr>
        <p:spPr>
          <a:xfrm>
            <a:off x="668896" y="1213029"/>
            <a:ext cx="7886700" cy="2903821"/>
          </a:xfrm>
        </p:spPr>
        <p:txBody>
          <a:bodyPr wrap="square" lIns="0" tIns="0" rIns="0" bIns="0" anchor="t">
            <a:noAutofit/>
          </a:bodyPr>
          <a:lstStyle/>
          <a:p>
            <a:pPr marL="285750" indent="-285750">
              <a:lnSpc>
                <a:spcPct val="90000"/>
              </a:lnSpc>
              <a:spcBef>
                <a:spcPct val="20000"/>
              </a:spcBef>
              <a:buFont typeface="Arial"/>
              <a:buChar char="•"/>
            </a:pPr>
            <a:r>
              <a:rPr lang="en-US" sz="2000" dirty="0">
                <a:latin typeface="Arial"/>
                <a:cs typeface="Arial"/>
              </a:rPr>
              <a:t>Course Certificate</a:t>
            </a:r>
            <a:endParaRPr lang="en-US" sz="2000" dirty="0">
              <a:ea typeface="+mn-lt"/>
              <a:cs typeface="+mn-lt"/>
            </a:endParaRPr>
          </a:p>
          <a:p>
            <a:pPr marL="285750" indent="-285750">
              <a:lnSpc>
                <a:spcPct val="90000"/>
              </a:lnSpc>
              <a:spcBef>
                <a:spcPct val="20000"/>
              </a:spcBef>
              <a:buFont typeface="Arial"/>
              <a:buChar char="•"/>
            </a:pPr>
            <a:r>
              <a:rPr lang="en-US" sz="2000" dirty="0">
                <a:latin typeface="Arial"/>
                <a:cs typeface="Arial"/>
              </a:rPr>
              <a:t>Introduction</a:t>
            </a:r>
            <a:endParaRPr lang="en-US" sz="2000" dirty="0">
              <a:ea typeface="+mn-lt"/>
              <a:cs typeface="+mn-lt"/>
            </a:endParaRPr>
          </a:p>
          <a:p>
            <a:pPr marL="285750" indent="-285750">
              <a:lnSpc>
                <a:spcPct val="90000"/>
              </a:lnSpc>
              <a:spcBef>
                <a:spcPct val="20000"/>
              </a:spcBef>
              <a:buFont typeface="Arial"/>
              <a:buChar char="•"/>
            </a:pPr>
            <a:r>
              <a:rPr lang="en-US" sz="2000" dirty="0">
                <a:latin typeface="Arial"/>
                <a:cs typeface="Arial"/>
              </a:rPr>
              <a:t>Objectives</a:t>
            </a:r>
            <a:endParaRPr lang="en-US" sz="2000" dirty="0">
              <a:ea typeface="+mn-lt"/>
              <a:cs typeface="+mn-lt"/>
            </a:endParaRPr>
          </a:p>
          <a:p>
            <a:pPr marL="285750" indent="-285750">
              <a:lnSpc>
                <a:spcPct val="90000"/>
              </a:lnSpc>
              <a:spcBef>
                <a:spcPct val="20000"/>
              </a:spcBef>
              <a:buFont typeface="Arial"/>
              <a:buChar char="•"/>
            </a:pPr>
            <a:r>
              <a:rPr lang="en-US" sz="2000" dirty="0">
                <a:latin typeface="Arial"/>
                <a:cs typeface="Arial"/>
              </a:rPr>
              <a:t>System Architecture / Ideation Map</a:t>
            </a:r>
            <a:endParaRPr lang="en-US" sz="2000" dirty="0">
              <a:ea typeface="+mn-lt"/>
              <a:cs typeface="+mn-lt"/>
            </a:endParaRPr>
          </a:p>
          <a:p>
            <a:pPr marL="285750" indent="-285750">
              <a:lnSpc>
                <a:spcPct val="90000"/>
              </a:lnSpc>
              <a:spcBef>
                <a:spcPct val="20000"/>
              </a:spcBef>
              <a:buFont typeface="Arial"/>
              <a:buChar char="•"/>
            </a:pPr>
            <a:r>
              <a:rPr lang="en-US" sz="2000" dirty="0">
                <a:latin typeface="Arial"/>
                <a:cs typeface="Arial"/>
              </a:rPr>
              <a:t>Module Implementation</a:t>
            </a:r>
            <a:endParaRPr lang="en-US" sz="2000" dirty="0">
              <a:ea typeface="+mn-lt"/>
              <a:cs typeface="+mn-lt"/>
            </a:endParaRPr>
          </a:p>
          <a:p>
            <a:pPr marL="285750" indent="-285750">
              <a:lnSpc>
                <a:spcPct val="90000"/>
              </a:lnSpc>
              <a:spcBef>
                <a:spcPct val="20000"/>
              </a:spcBef>
              <a:buFont typeface="Arial"/>
              <a:buChar char="•"/>
            </a:pPr>
            <a:r>
              <a:rPr lang="en-US" sz="2000" dirty="0">
                <a:latin typeface="Arial"/>
                <a:cs typeface="Arial"/>
              </a:rPr>
              <a:t>Application Snapshots</a:t>
            </a:r>
            <a:endParaRPr lang="en-US" sz="2000" dirty="0">
              <a:ea typeface="+mn-lt"/>
              <a:cs typeface="+mn-lt"/>
            </a:endParaRPr>
          </a:p>
          <a:p>
            <a:pPr marL="285750" indent="-285750">
              <a:lnSpc>
                <a:spcPct val="90000"/>
              </a:lnSpc>
              <a:spcBef>
                <a:spcPct val="20000"/>
              </a:spcBef>
              <a:buFont typeface="Arial"/>
              <a:buChar char="•"/>
            </a:pPr>
            <a:r>
              <a:rPr lang="en-US" sz="2000" dirty="0">
                <a:latin typeface="Arial"/>
                <a:cs typeface="Arial"/>
              </a:rPr>
              <a:t>Results and Discussions</a:t>
            </a:r>
            <a:endParaRPr lang="en-US" sz="2000" dirty="0">
              <a:ea typeface="+mn-lt"/>
              <a:cs typeface="+mn-lt"/>
            </a:endParaRPr>
          </a:p>
          <a:p>
            <a:pPr marL="285750" indent="-285750">
              <a:lnSpc>
                <a:spcPct val="90000"/>
              </a:lnSpc>
              <a:spcBef>
                <a:spcPct val="20000"/>
              </a:spcBef>
              <a:buFont typeface="Arial"/>
              <a:buChar char="•"/>
            </a:pPr>
            <a:r>
              <a:rPr lang="en-US" sz="2000" dirty="0">
                <a:latin typeface="Arial"/>
                <a:cs typeface="Arial"/>
              </a:rPr>
              <a:t>Conclusion &amp; Future work</a:t>
            </a:r>
            <a:endParaRPr lang="en-US" sz="2000" dirty="0">
              <a:ea typeface="+mn-lt"/>
              <a:cs typeface="+mn-lt"/>
            </a:endParaRPr>
          </a:p>
          <a:p>
            <a:pPr marL="285750" indent="-285750">
              <a:lnSpc>
                <a:spcPct val="90000"/>
              </a:lnSpc>
              <a:spcBef>
                <a:spcPct val="20000"/>
              </a:spcBef>
              <a:buFont typeface="Arial"/>
              <a:buChar char="•"/>
            </a:pPr>
            <a:r>
              <a:rPr lang="en-US" sz="2000" dirty="0">
                <a:latin typeface="Arial"/>
                <a:cs typeface="Arial"/>
              </a:rPr>
              <a:t>References</a:t>
            </a:r>
            <a:endParaRPr lang="en-US" sz="2000" dirty="0">
              <a:ea typeface="+mn-lt"/>
              <a:cs typeface="+mn-lt"/>
            </a:endParaRPr>
          </a:p>
          <a:p>
            <a:pPr marL="285750" indent="-285750">
              <a:lnSpc>
                <a:spcPct val="90000"/>
              </a:lnSpc>
              <a:spcBef>
                <a:spcPct val="20000"/>
              </a:spcBef>
              <a:buFont typeface="Arial"/>
              <a:buChar char="•"/>
            </a:pPr>
            <a:endParaRPr lang="en-US">
              <a:ea typeface="+mn-lt"/>
              <a:cs typeface="+mn-lt"/>
            </a:endParaRPr>
          </a:p>
          <a:p>
            <a:pPr marL="342900" indent="-342900">
              <a:lnSpc>
                <a:spcPct val="90000"/>
              </a:lnSpc>
              <a:buFont typeface="Arial"/>
              <a:buChar char="•"/>
            </a:pPr>
            <a:endParaRPr lang="en-GB">
              <a:cs typeface="Calibri"/>
            </a:endParaRPr>
          </a:p>
        </p:txBody>
      </p:sp>
      <p:grpSp>
        <p:nvGrpSpPr>
          <p:cNvPr id="2" name="object 3">
            <a:extLst>
              <a:ext uri="{FF2B5EF4-FFF2-40B4-BE49-F238E27FC236}">
                <a16:creationId xmlns:a16="http://schemas.microsoft.com/office/drawing/2014/main" id="{C4A4667C-6A1F-4641-8580-12201C7167FB}"/>
              </a:ext>
            </a:extLst>
          </p:cNvPr>
          <p:cNvGrpSpPr/>
          <p:nvPr/>
        </p:nvGrpSpPr>
        <p:grpSpPr>
          <a:xfrm>
            <a:off x="364681" y="0"/>
            <a:ext cx="1987250" cy="86995"/>
            <a:chOff x="364681" y="0"/>
            <a:chExt cx="1987250" cy="86995"/>
          </a:xfrm>
        </p:grpSpPr>
        <p:sp>
          <p:nvSpPr>
            <p:cNvPr id="11" name="object 4">
              <a:extLst>
                <a:ext uri="{FF2B5EF4-FFF2-40B4-BE49-F238E27FC236}">
                  <a16:creationId xmlns:a16="http://schemas.microsoft.com/office/drawing/2014/main" id="{87A593B3-2215-4CDE-BEB8-F5DF8F210646}"/>
                </a:ext>
              </a:extLst>
            </p:cNvPr>
            <p:cNvSpPr/>
            <p:nvPr/>
          </p:nvSpPr>
          <p:spPr>
            <a:xfrm>
              <a:off x="364681"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4285F4"/>
            </a:solidFill>
          </p:spPr>
          <p:txBody>
            <a:bodyPr wrap="square" lIns="0" tIns="0" rIns="0" bIns="0" rtlCol="0"/>
            <a:lstStyle/>
            <a:p>
              <a:endParaRPr/>
            </a:p>
          </p:txBody>
        </p:sp>
        <p:sp>
          <p:nvSpPr>
            <p:cNvPr id="12" name="object 5">
              <a:extLst>
                <a:ext uri="{FF2B5EF4-FFF2-40B4-BE49-F238E27FC236}">
                  <a16:creationId xmlns:a16="http://schemas.microsoft.com/office/drawing/2014/main" id="{15F7B4A7-12C2-4A3B-B4A9-9C5D359B82B2}"/>
                </a:ext>
              </a:extLst>
            </p:cNvPr>
            <p:cNvSpPr/>
            <p:nvPr/>
          </p:nvSpPr>
          <p:spPr>
            <a:xfrm>
              <a:off x="861363"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E94234"/>
            </a:solidFill>
          </p:spPr>
          <p:txBody>
            <a:bodyPr wrap="square" lIns="0" tIns="0" rIns="0" bIns="0" rtlCol="0"/>
            <a:lstStyle/>
            <a:p>
              <a:endParaRPr/>
            </a:p>
          </p:txBody>
        </p:sp>
        <p:sp>
          <p:nvSpPr>
            <p:cNvPr id="13" name="object 6">
              <a:extLst>
                <a:ext uri="{FF2B5EF4-FFF2-40B4-BE49-F238E27FC236}">
                  <a16:creationId xmlns:a16="http://schemas.microsoft.com/office/drawing/2014/main" id="{27E86D74-4F4C-458F-9D98-B1B3E15FD5DE}"/>
                </a:ext>
              </a:extLst>
            </p:cNvPr>
            <p:cNvSpPr/>
            <p:nvPr/>
          </p:nvSpPr>
          <p:spPr>
            <a:xfrm>
              <a:off x="1358044"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FBBC04"/>
            </a:solidFill>
          </p:spPr>
          <p:txBody>
            <a:bodyPr wrap="square" lIns="0" tIns="0" rIns="0" bIns="0" rtlCol="0"/>
            <a:lstStyle/>
            <a:p>
              <a:endParaRPr/>
            </a:p>
          </p:txBody>
        </p:sp>
        <p:sp>
          <p:nvSpPr>
            <p:cNvPr id="15" name="object 7">
              <a:extLst>
                <a:ext uri="{FF2B5EF4-FFF2-40B4-BE49-F238E27FC236}">
                  <a16:creationId xmlns:a16="http://schemas.microsoft.com/office/drawing/2014/main" id="{0CC129B8-D23A-4FC6-8A54-B1DA1FCC468D}"/>
                </a:ext>
              </a:extLst>
            </p:cNvPr>
            <p:cNvSpPr/>
            <p:nvPr/>
          </p:nvSpPr>
          <p:spPr>
            <a:xfrm>
              <a:off x="1854726"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34A852"/>
            </a:solidFill>
          </p:spPr>
          <p:txBody>
            <a:bodyPr wrap="square" lIns="0" tIns="0" rIns="0" bIns="0" rtlCol="0"/>
            <a:lstStyle/>
            <a:p>
              <a:endParaRPr/>
            </a:p>
          </p:txBody>
        </p:sp>
      </p:grpSp>
      <p:pic>
        <p:nvPicPr>
          <p:cNvPr id="3" name="Picture 3" descr="Diagram&#10;&#10;Description automatically generated">
            <a:extLst>
              <a:ext uri="{FF2B5EF4-FFF2-40B4-BE49-F238E27FC236}">
                <a16:creationId xmlns:a16="http://schemas.microsoft.com/office/drawing/2014/main" id="{DD2DE932-C154-418E-8FAE-09E9F81FF8B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09604" y="927251"/>
            <a:ext cx="2743199" cy="1550350"/>
          </a:xfrm>
          <a:prstGeom prst="rect">
            <a:avLst/>
          </a:prstGeom>
        </p:spPr>
      </p:pic>
      <p:sp>
        <p:nvSpPr>
          <p:cNvPr id="4" name="TextBox 3">
            <a:extLst>
              <a:ext uri="{FF2B5EF4-FFF2-40B4-BE49-F238E27FC236}">
                <a16:creationId xmlns:a16="http://schemas.microsoft.com/office/drawing/2014/main" id="{DF049FF3-D8CA-4AD3-BC31-480A7051FAF0}"/>
              </a:ext>
            </a:extLst>
          </p:cNvPr>
          <p:cNvSpPr txBox="1"/>
          <p:nvPr/>
        </p:nvSpPr>
        <p:spPr>
          <a:xfrm>
            <a:off x="6009604" y="2477126"/>
            <a:ext cx="2743200" cy="317500"/>
          </a:xfrm>
          <a:prstGeom prst="rect">
            <a:avLst/>
          </a:prstGeom>
        </p:spPr>
        <p:txBody>
          <a:bodyPr>
            <a:normAutofit fontScale="47500" lnSpcReduction="20000"/>
          </a:bodyPr>
          <a:lstStyle/>
          <a:p>
            <a:r>
              <a:rPr lang="en-US" dirty="0">
                <a:hlinkClick r:id="rId3"/>
              </a:rPr>
              <a:t>This Photo</a:t>
            </a:r>
            <a:r>
              <a:rPr lang="en-US" dirty="0"/>
              <a:t> by Unknown author is licensed under </a:t>
            </a:r>
            <a:r>
              <a:rPr lang="en-US" dirty="0">
                <a:hlinkClick r:id="rId4"/>
              </a:rPr>
              <a:t>CC BY-SA-NC</a:t>
            </a:r>
            <a:r>
              <a:rPr lang="en-US" dirty="0"/>
              <a:t>.</a:t>
            </a:r>
          </a:p>
        </p:txBody>
      </p:sp>
      <p:sp>
        <p:nvSpPr>
          <p:cNvPr id="8" name="Slide Number Placeholder 7">
            <a:extLst>
              <a:ext uri="{FF2B5EF4-FFF2-40B4-BE49-F238E27FC236}">
                <a16:creationId xmlns:a16="http://schemas.microsoft.com/office/drawing/2014/main" id="{7FB289BE-34A8-491E-9F43-800977021A73}"/>
              </a:ext>
            </a:extLst>
          </p:cNvPr>
          <p:cNvSpPr>
            <a:spLocks noGrp="1"/>
          </p:cNvSpPr>
          <p:nvPr>
            <p:ph type="sldNum" sz="quarter" idx="7"/>
          </p:nvPr>
        </p:nvSpPr>
        <p:spPr>
          <a:xfrm>
            <a:off x="6713895" y="4646006"/>
            <a:ext cx="2103120" cy="257175"/>
          </a:xfrm>
        </p:spPr>
        <p:txBody>
          <a:bodyPr/>
          <a:lstStyle/>
          <a:p>
            <a:fld id="{B6F15528-21DE-4FAA-801E-634DDDAF4B2B}" type="slidenum">
              <a:rPr lang="en-GB"/>
              <a:t>2</a:t>
            </a:fld>
            <a:endParaRPr lang="en-GB"/>
          </a:p>
        </p:txBody>
      </p:sp>
      <p:sp>
        <p:nvSpPr>
          <p:cNvPr id="7" name="Footer Placeholder 6">
            <a:extLst>
              <a:ext uri="{FF2B5EF4-FFF2-40B4-BE49-F238E27FC236}">
                <a16:creationId xmlns:a16="http://schemas.microsoft.com/office/drawing/2014/main" id="{CDBDD840-8DA0-42D4-9BB2-750E1EFA0ABB}"/>
              </a:ext>
            </a:extLst>
          </p:cNvPr>
          <p:cNvSpPr>
            <a:spLocks noGrp="1"/>
          </p:cNvSpPr>
          <p:nvPr>
            <p:ph type="ftr" sz="quarter" idx="5"/>
          </p:nvPr>
        </p:nvSpPr>
        <p:spPr>
          <a:xfrm>
            <a:off x="3174068" y="4682177"/>
            <a:ext cx="2926080" cy="257175"/>
          </a:xfrm>
        </p:spPr>
        <p:txBody>
          <a:bodyPr/>
          <a:lstStyle/>
          <a:p>
            <a:r>
              <a:rPr lang="en-GB"/>
              <a:t>Department of IT</a:t>
            </a:r>
          </a:p>
        </p:txBody>
      </p:sp>
    </p:spTree>
    <p:extLst>
      <p:ext uri="{BB962C8B-B14F-4D97-AF65-F5344CB8AC3E}">
        <p14:creationId xmlns:p14="http://schemas.microsoft.com/office/powerpoint/2010/main" val="1457803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8225" y="761485"/>
            <a:ext cx="3670665" cy="362050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560442" y="2306728"/>
            <a:ext cx="2758440" cy="482600"/>
          </a:xfrm>
          <a:prstGeom prst="rect">
            <a:avLst/>
          </a:prstGeom>
        </p:spPr>
        <p:txBody>
          <a:bodyPr vert="horz" wrap="square" lIns="0" tIns="12700" rIns="0" bIns="0" rtlCol="0">
            <a:spAutoFit/>
          </a:bodyPr>
          <a:lstStyle/>
          <a:p>
            <a:pPr marL="12700">
              <a:lnSpc>
                <a:spcPct val="100000"/>
              </a:lnSpc>
              <a:spcBef>
                <a:spcPts val="100"/>
              </a:spcBef>
            </a:pPr>
            <a:r>
              <a:rPr spc="-10" dirty="0"/>
              <a:t>How about</a:t>
            </a:r>
            <a:r>
              <a:rPr spc="-85" dirty="0"/>
              <a:t> </a:t>
            </a:r>
            <a:r>
              <a:rPr spc="-5" dirty="0"/>
              <a:t>this?</a:t>
            </a:r>
          </a:p>
        </p:txBody>
      </p:sp>
      <p:sp>
        <p:nvSpPr>
          <p:cNvPr id="5" name="Slide Number Placeholder 4">
            <a:extLst>
              <a:ext uri="{FF2B5EF4-FFF2-40B4-BE49-F238E27FC236}">
                <a16:creationId xmlns:a16="http://schemas.microsoft.com/office/drawing/2014/main" id="{409566D7-811D-4FA9-BA73-4B8C76FB23CD}"/>
              </a:ext>
            </a:extLst>
          </p:cNvPr>
          <p:cNvSpPr>
            <a:spLocks noGrp="1"/>
          </p:cNvSpPr>
          <p:nvPr>
            <p:ph type="sldNum" sz="quarter" idx="7"/>
          </p:nvPr>
        </p:nvSpPr>
        <p:spPr/>
        <p:txBody>
          <a:bodyPr/>
          <a:lstStyle/>
          <a:p>
            <a:fld id="{B6F15528-21DE-4FAA-801E-634DDDAF4B2B}" type="slidenum">
              <a:rPr lang="en-GB"/>
              <a:t>20</a:t>
            </a:fld>
            <a:endParaRPr lang="en-GB"/>
          </a:p>
        </p:txBody>
      </p:sp>
      <p:sp>
        <p:nvSpPr>
          <p:cNvPr id="4" name="Footer Placeholder 3">
            <a:extLst>
              <a:ext uri="{FF2B5EF4-FFF2-40B4-BE49-F238E27FC236}">
                <a16:creationId xmlns:a16="http://schemas.microsoft.com/office/drawing/2014/main" id="{5382DBB6-E504-46DD-ADF7-8A7D0B5C5925}"/>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35016" y="1055959"/>
            <a:ext cx="7648234" cy="179786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87905" y="4866506"/>
            <a:ext cx="735774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a:cs typeface="Arial"/>
              </a:rPr>
              <a:t>From: </a:t>
            </a:r>
            <a:r>
              <a:rPr sz="1000" u="sng" spc="-5" dirty="0">
                <a:solidFill>
                  <a:srgbClr val="0097A7"/>
                </a:solidFill>
                <a:uFill>
                  <a:solidFill>
                    <a:srgbClr val="0097A7"/>
                  </a:solidFill>
                </a:uFill>
                <a:latin typeface="Arial"/>
                <a:cs typeface="Arial"/>
                <a:hlinkClick r:id="rId3"/>
              </a:rPr>
              <a:t>Convolutional Deep Belief Networks for Scalable Unsupervised Learning of Hierarchical Representations, Honglak Lee et</a:t>
            </a:r>
            <a:r>
              <a:rPr sz="1000" u="sng" spc="-20" dirty="0">
                <a:solidFill>
                  <a:srgbClr val="0097A7"/>
                </a:solidFill>
                <a:uFill>
                  <a:solidFill>
                    <a:srgbClr val="0097A7"/>
                  </a:solidFill>
                </a:uFill>
                <a:latin typeface="Arial"/>
                <a:cs typeface="Arial"/>
                <a:hlinkClick r:id="rId3"/>
              </a:rPr>
              <a:t> </a:t>
            </a:r>
            <a:r>
              <a:rPr sz="1000" u="sng" spc="-5" dirty="0">
                <a:solidFill>
                  <a:srgbClr val="0097A7"/>
                </a:solidFill>
                <a:uFill>
                  <a:solidFill>
                    <a:srgbClr val="0097A7"/>
                  </a:solidFill>
                </a:uFill>
                <a:latin typeface="Arial"/>
                <a:cs typeface="Arial"/>
                <a:hlinkClick r:id="rId3"/>
              </a:rPr>
              <a:t>al.</a:t>
            </a:r>
            <a:endParaRPr sz="1000">
              <a:latin typeface="Arial"/>
              <a:cs typeface="Arial"/>
            </a:endParaRPr>
          </a:p>
        </p:txBody>
      </p:sp>
      <p:grpSp>
        <p:nvGrpSpPr>
          <p:cNvPr id="4" name="object 4"/>
          <p:cNvGrpSpPr/>
          <p:nvPr/>
        </p:nvGrpSpPr>
        <p:grpSpPr>
          <a:xfrm>
            <a:off x="4368044" y="3138629"/>
            <a:ext cx="2274570" cy="1247775"/>
            <a:chOff x="4368044" y="3138629"/>
            <a:chExt cx="2274570" cy="1247775"/>
          </a:xfrm>
        </p:grpSpPr>
        <p:sp>
          <p:nvSpPr>
            <p:cNvPr id="5" name="object 5"/>
            <p:cNvSpPr/>
            <p:nvPr/>
          </p:nvSpPr>
          <p:spPr>
            <a:xfrm>
              <a:off x="4368044" y="3138629"/>
              <a:ext cx="1973949" cy="124774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359212" y="3674842"/>
              <a:ext cx="283399" cy="163974"/>
            </a:xfrm>
            <a:prstGeom prst="rect">
              <a:avLst/>
            </a:prstGeom>
            <a:blipFill>
              <a:blip r:embed="rId5" cstate="print"/>
              <a:stretch>
                <a:fillRect/>
              </a:stretch>
            </a:blipFill>
          </p:spPr>
          <p:txBody>
            <a:bodyPr wrap="square" lIns="0" tIns="0" rIns="0" bIns="0" rtlCol="0"/>
            <a:lstStyle/>
            <a:p>
              <a:endParaRPr/>
            </a:p>
          </p:txBody>
        </p:sp>
      </p:grpSp>
      <p:sp>
        <p:nvSpPr>
          <p:cNvPr id="7" name="object 7"/>
          <p:cNvSpPr/>
          <p:nvPr/>
        </p:nvSpPr>
        <p:spPr>
          <a:xfrm>
            <a:off x="6746745" y="3115928"/>
            <a:ext cx="1866578" cy="1265697"/>
          </a:xfrm>
          <a:prstGeom prst="rect">
            <a:avLst/>
          </a:prstGeom>
          <a:blipFill>
            <a:blip r:embed="rId6" cstate="print"/>
            <a:stretch>
              <a:fillRect/>
            </a:stretch>
          </a:blipFill>
        </p:spPr>
        <p:txBody>
          <a:bodyPr wrap="square" lIns="0" tIns="0" rIns="0" bIns="0" rtlCol="0"/>
          <a:lstStyle/>
          <a:p>
            <a:endParaRPr/>
          </a:p>
        </p:txBody>
      </p:sp>
      <p:grpSp>
        <p:nvGrpSpPr>
          <p:cNvPr id="8" name="object 8"/>
          <p:cNvGrpSpPr/>
          <p:nvPr/>
        </p:nvGrpSpPr>
        <p:grpSpPr>
          <a:xfrm>
            <a:off x="568856" y="3585692"/>
            <a:ext cx="1910714" cy="316230"/>
            <a:chOff x="568856" y="3585692"/>
            <a:chExt cx="1910714" cy="316230"/>
          </a:xfrm>
        </p:grpSpPr>
        <p:sp>
          <p:nvSpPr>
            <p:cNvPr id="9" name="object 9"/>
            <p:cNvSpPr/>
            <p:nvPr/>
          </p:nvSpPr>
          <p:spPr>
            <a:xfrm>
              <a:off x="568856" y="3585692"/>
              <a:ext cx="1598329" cy="315945"/>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210630" y="3674842"/>
              <a:ext cx="268919" cy="163974"/>
            </a:xfrm>
            <a:prstGeom prst="rect">
              <a:avLst/>
            </a:prstGeom>
            <a:blipFill>
              <a:blip r:embed="rId8" cstate="print"/>
              <a:stretch>
                <a:fillRect/>
              </a:stretch>
            </a:blipFill>
          </p:spPr>
          <p:txBody>
            <a:bodyPr wrap="square" lIns="0" tIns="0" rIns="0" bIns="0" rtlCol="0"/>
            <a:lstStyle/>
            <a:p>
              <a:endParaRPr/>
            </a:p>
          </p:txBody>
        </p:sp>
      </p:grpSp>
      <p:grpSp>
        <p:nvGrpSpPr>
          <p:cNvPr id="11" name="object 11"/>
          <p:cNvGrpSpPr/>
          <p:nvPr/>
        </p:nvGrpSpPr>
        <p:grpSpPr>
          <a:xfrm>
            <a:off x="2555869" y="3032018"/>
            <a:ext cx="1762760" cy="1446530"/>
            <a:chOff x="2555869" y="3032018"/>
            <a:chExt cx="1762760" cy="1446530"/>
          </a:xfrm>
        </p:grpSpPr>
        <p:sp>
          <p:nvSpPr>
            <p:cNvPr id="12" name="object 12"/>
            <p:cNvSpPr/>
            <p:nvPr/>
          </p:nvSpPr>
          <p:spPr>
            <a:xfrm>
              <a:off x="2555869" y="3032018"/>
              <a:ext cx="1463039" cy="144605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4029666" y="3674842"/>
              <a:ext cx="288874" cy="163949"/>
            </a:xfrm>
            <a:prstGeom prst="rect">
              <a:avLst/>
            </a:prstGeom>
            <a:blipFill>
              <a:blip r:embed="rId10" cstate="print"/>
              <a:stretch>
                <a:fillRect/>
              </a:stretch>
            </a:blipFill>
          </p:spPr>
          <p:txBody>
            <a:bodyPr wrap="square" lIns="0" tIns="0" rIns="0" bIns="0" rtlCol="0"/>
            <a:lstStyle/>
            <a:p>
              <a:endParaRPr/>
            </a:p>
          </p:txBody>
        </p:sp>
      </p:grpSp>
      <p:sp>
        <p:nvSpPr>
          <p:cNvPr id="14" name="object 14"/>
          <p:cNvSpPr txBox="1">
            <a:spLocks noGrp="1"/>
          </p:cNvSpPr>
          <p:nvPr>
            <p:ph type="title"/>
          </p:nvPr>
        </p:nvSpPr>
        <p:spPr>
          <a:xfrm>
            <a:off x="1765493" y="496873"/>
            <a:ext cx="3138805" cy="436880"/>
          </a:xfrm>
          <a:prstGeom prst="rect">
            <a:avLst/>
          </a:prstGeom>
        </p:spPr>
        <p:txBody>
          <a:bodyPr vert="horz" wrap="square" lIns="0" tIns="12700" rIns="0" bIns="0" rtlCol="0">
            <a:spAutoFit/>
          </a:bodyPr>
          <a:lstStyle/>
          <a:p>
            <a:pPr marL="12700">
              <a:lnSpc>
                <a:spcPct val="100000"/>
              </a:lnSpc>
              <a:spcBef>
                <a:spcPts val="100"/>
              </a:spcBef>
            </a:pPr>
            <a:r>
              <a:rPr sz="2700" spc="-5" dirty="0"/>
              <a:t>We need many</a:t>
            </a:r>
            <a:r>
              <a:rPr sz="2700" spc="-90" dirty="0"/>
              <a:t> </a:t>
            </a:r>
            <a:r>
              <a:rPr sz="2700" spc="-5" dirty="0"/>
              <a:t>more</a:t>
            </a:r>
            <a:endParaRPr sz="2700"/>
          </a:p>
        </p:txBody>
      </p:sp>
      <p:sp>
        <p:nvSpPr>
          <p:cNvPr id="15" name="object 15"/>
          <p:cNvSpPr txBox="1"/>
          <p:nvPr/>
        </p:nvSpPr>
        <p:spPr>
          <a:xfrm>
            <a:off x="7165544" y="496873"/>
            <a:ext cx="202565" cy="436880"/>
          </a:xfrm>
          <a:prstGeom prst="rect">
            <a:avLst/>
          </a:prstGeom>
        </p:spPr>
        <p:txBody>
          <a:bodyPr vert="horz" wrap="square" lIns="0" tIns="12700" rIns="0" bIns="0" rtlCol="0">
            <a:spAutoFit/>
          </a:bodyPr>
          <a:lstStyle/>
          <a:p>
            <a:pPr marL="12700">
              <a:lnSpc>
                <a:spcPct val="100000"/>
              </a:lnSpc>
              <a:spcBef>
                <a:spcPts val="100"/>
              </a:spcBef>
            </a:pPr>
            <a:r>
              <a:rPr sz="2700" dirty="0">
                <a:solidFill>
                  <a:srgbClr val="666666"/>
                </a:solidFill>
                <a:latin typeface="RobotoRegular"/>
                <a:cs typeface="RobotoRegular"/>
              </a:rPr>
              <a:t>s</a:t>
            </a:r>
            <a:endParaRPr sz="2700">
              <a:latin typeface="RobotoRegular"/>
              <a:cs typeface="RobotoRegular"/>
            </a:endParaRPr>
          </a:p>
        </p:txBody>
      </p:sp>
      <p:sp>
        <p:nvSpPr>
          <p:cNvPr id="16" name="object 16"/>
          <p:cNvSpPr/>
          <p:nvPr/>
        </p:nvSpPr>
        <p:spPr>
          <a:xfrm>
            <a:off x="4982890" y="437574"/>
            <a:ext cx="2116291" cy="492548"/>
          </a:xfrm>
          <a:prstGeom prst="rect">
            <a:avLst/>
          </a:prstGeom>
          <a:blipFill>
            <a:blip r:embed="rId11" cstate="print"/>
            <a:stretch>
              <a:fillRect/>
            </a:stretch>
          </a:blipFill>
        </p:spPr>
        <p:txBody>
          <a:bodyPr wrap="square" lIns="0" tIns="0" rIns="0" bIns="0" rtlCol="0"/>
          <a:lstStyle/>
          <a:p>
            <a:endParaRPr/>
          </a:p>
        </p:txBody>
      </p:sp>
      <p:sp>
        <p:nvSpPr>
          <p:cNvPr id="18" name="Slide Number Placeholder 17">
            <a:extLst>
              <a:ext uri="{FF2B5EF4-FFF2-40B4-BE49-F238E27FC236}">
                <a16:creationId xmlns:a16="http://schemas.microsoft.com/office/drawing/2014/main" id="{2B192FBE-862D-4D10-8701-E72F8DC9CD85}"/>
              </a:ext>
            </a:extLst>
          </p:cNvPr>
          <p:cNvSpPr>
            <a:spLocks noGrp="1"/>
          </p:cNvSpPr>
          <p:nvPr>
            <p:ph type="sldNum" sz="quarter" idx="7"/>
          </p:nvPr>
        </p:nvSpPr>
        <p:spPr/>
        <p:txBody>
          <a:bodyPr/>
          <a:lstStyle/>
          <a:p>
            <a:fld id="{B6F15528-21DE-4FAA-801E-634DDDAF4B2B}" type="slidenum">
              <a:rPr lang="en-GB"/>
              <a:t>21</a:t>
            </a:fld>
            <a:endParaRPr lang="en-GB"/>
          </a:p>
        </p:txBody>
      </p:sp>
      <p:sp>
        <p:nvSpPr>
          <p:cNvPr id="17" name="Footer Placeholder 16">
            <a:extLst>
              <a:ext uri="{FF2B5EF4-FFF2-40B4-BE49-F238E27FC236}">
                <a16:creationId xmlns:a16="http://schemas.microsoft.com/office/drawing/2014/main" id="{A0B4EA35-77B2-411B-9FEF-C758D2FECA6C}"/>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333333"/>
          </a:solidFill>
        </p:spPr>
        <p:txBody>
          <a:bodyPr wrap="square" lIns="0" tIns="0" rIns="0" bIns="0" rtlCol="0"/>
          <a:lstStyle/>
          <a:p>
            <a:endParaRPr/>
          </a:p>
        </p:txBody>
      </p:sp>
      <p:grpSp>
        <p:nvGrpSpPr>
          <p:cNvPr id="3" name="object 3"/>
          <p:cNvGrpSpPr/>
          <p:nvPr/>
        </p:nvGrpSpPr>
        <p:grpSpPr>
          <a:xfrm>
            <a:off x="364681" y="0"/>
            <a:ext cx="1986914" cy="86995"/>
            <a:chOff x="364681" y="0"/>
            <a:chExt cx="1986914" cy="86995"/>
          </a:xfrm>
        </p:grpSpPr>
        <p:sp>
          <p:nvSpPr>
            <p:cNvPr id="4" name="object 4"/>
            <p:cNvSpPr/>
            <p:nvPr/>
          </p:nvSpPr>
          <p:spPr>
            <a:xfrm>
              <a:off x="364681"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4285F4"/>
            </a:solidFill>
          </p:spPr>
          <p:txBody>
            <a:bodyPr wrap="square" lIns="0" tIns="0" rIns="0" bIns="0" rtlCol="0"/>
            <a:lstStyle/>
            <a:p>
              <a:endParaRPr/>
            </a:p>
          </p:txBody>
        </p:sp>
        <p:sp>
          <p:nvSpPr>
            <p:cNvPr id="5" name="object 5"/>
            <p:cNvSpPr/>
            <p:nvPr/>
          </p:nvSpPr>
          <p:spPr>
            <a:xfrm>
              <a:off x="861363"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E94234"/>
            </a:solidFill>
          </p:spPr>
          <p:txBody>
            <a:bodyPr wrap="square" lIns="0" tIns="0" rIns="0" bIns="0" rtlCol="0"/>
            <a:lstStyle/>
            <a:p>
              <a:endParaRPr/>
            </a:p>
          </p:txBody>
        </p:sp>
        <p:sp>
          <p:nvSpPr>
            <p:cNvPr id="6" name="object 6"/>
            <p:cNvSpPr/>
            <p:nvPr/>
          </p:nvSpPr>
          <p:spPr>
            <a:xfrm>
              <a:off x="1358044"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FBBC04"/>
            </a:solidFill>
          </p:spPr>
          <p:txBody>
            <a:bodyPr wrap="square" lIns="0" tIns="0" rIns="0" bIns="0" rtlCol="0"/>
            <a:lstStyle/>
            <a:p>
              <a:endParaRPr/>
            </a:p>
          </p:txBody>
        </p:sp>
        <p:sp>
          <p:nvSpPr>
            <p:cNvPr id="7" name="object 7"/>
            <p:cNvSpPr/>
            <p:nvPr/>
          </p:nvSpPr>
          <p:spPr>
            <a:xfrm>
              <a:off x="1854726"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34A852"/>
            </a:solidFill>
          </p:spPr>
          <p:txBody>
            <a:bodyPr wrap="square" lIns="0" tIns="0" rIns="0" bIns="0" rtlCol="0"/>
            <a:lstStyle/>
            <a:p>
              <a:endParaRPr/>
            </a:p>
          </p:txBody>
        </p:sp>
      </p:grpSp>
      <p:sp>
        <p:nvSpPr>
          <p:cNvPr id="8" name="object 8"/>
          <p:cNvSpPr txBox="1">
            <a:spLocks noGrp="1"/>
          </p:cNvSpPr>
          <p:nvPr>
            <p:ph type="title"/>
          </p:nvPr>
        </p:nvSpPr>
        <p:spPr>
          <a:xfrm>
            <a:off x="452799" y="2291392"/>
            <a:ext cx="6219190" cy="482600"/>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FFFF"/>
                </a:solidFill>
              </a:rPr>
              <a:t>Machine </a:t>
            </a:r>
            <a:r>
              <a:rPr spc="-10" dirty="0">
                <a:solidFill>
                  <a:srgbClr val="FFFFFF"/>
                </a:solidFill>
              </a:rPr>
              <a:t>Intelligence </a:t>
            </a:r>
            <a:r>
              <a:rPr spc="-5" dirty="0">
                <a:solidFill>
                  <a:srgbClr val="FFFFFF"/>
                </a:solidFill>
              </a:rPr>
              <a:t>at Google</a:t>
            </a:r>
            <a:r>
              <a:rPr spc="-85" dirty="0">
                <a:solidFill>
                  <a:srgbClr val="FFFFFF"/>
                </a:solidFill>
              </a:rPr>
              <a:t> </a:t>
            </a:r>
            <a:r>
              <a:rPr spc="-5" dirty="0">
                <a:solidFill>
                  <a:srgbClr val="FFFFFF"/>
                </a:solidFill>
              </a:rPr>
              <a:t>scale</a:t>
            </a:r>
          </a:p>
        </p:txBody>
      </p:sp>
      <p:sp>
        <p:nvSpPr>
          <p:cNvPr id="10" name="Slide Number Placeholder 9">
            <a:extLst>
              <a:ext uri="{FF2B5EF4-FFF2-40B4-BE49-F238E27FC236}">
                <a16:creationId xmlns:a16="http://schemas.microsoft.com/office/drawing/2014/main" id="{2E34C9A6-A784-45A7-B859-D68EA1FF3292}"/>
              </a:ext>
            </a:extLst>
          </p:cNvPr>
          <p:cNvSpPr>
            <a:spLocks noGrp="1"/>
          </p:cNvSpPr>
          <p:nvPr>
            <p:ph type="sldNum" sz="quarter" idx="7"/>
          </p:nvPr>
        </p:nvSpPr>
        <p:spPr/>
        <p:txBody>
          <a:bodyPr/>
          <a:lstStyle/>
          <a:p>
            <a:fld id="{B6F15528-21DE-4FAA-801E-634DDDAF4B2B}" type="slidenum">
              <a:rPr lang="en-GB"/>
              <a:t>22</a:t>
            </a:fld>
            <a:endParaRPr lang="en-GB"/>
          </a:p>
        </p:txBody>
      </p:sp>
      <p:sp>
        <p:nvSpPr>
          <p:cNvPr id="9" name="Footer Placeholder 8">
            <a:extLst>
              <a:ext uri="{FF2B5EF4-FFF2-40B4-BE49-F238E27FC236}">
                <a16:creationId xmlns:a16="http://schemas.microsoft.com/office/drawing/2014/main" id="{5B89C6A1-6C35-4B40-9A0D-65C55E9A44DC}"/>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00995" y="2042608"/>
            <a:ext cx="2825750" cy="2397760"/>
            <a:chOff x="1900995" y="2042608"/>
            <a:chExt cx="2825750" cy="2397760"/>
          </a:xfrm>
        </p:grpSpPr>
        <p:sp>
          <p:nvSpPr>
            <p:cNvPr id="3" name="object 3"/>
            <p:cNvSpPr/>
            <p:nvPr/>
          </p:nvSpPr>
          <p:spPr>
            <a:xfrm>
              <a:off x="1900995" y="2095320"/>
              <a:ext cx="2825622" cy="23449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47119" y="2042608"/>
              <a:ext cx="1243330" cy="170180"/>
            </a:xfrm>
            <a:custGeom>
              <a:avLst/>
              <a:gdLst/>
              <a:ahLst/>
              <a:cxnLst/>
              <a:rect l="l" t="t" r="r" b="b"/>
              <a:pathLst>
                <a:path w="1243329" h="170180">
                  <a:moveTo>
                    <a:pt x="1243197" y="169799"/>
                  </a:moveTo>
                  <a:lnTo>
                    <a:pt x="0" y="169799"/>
                  </a:lnTo>
                  <a:lnTo>
                    <a:pt x="0" y="0"/>
                  </a:lnTo>
                  <a:lnTo>
                    <a:pt x="1243197" y="0"/>
                  </a:lnTo>
                  <a:lnTo>
                    <a:pt x="1243197" y="169799"/>
                  </a:lnTo>
                  <a:close/>
                </a:path>
              </a:pathLst>
            </a:custGeom>
            <a:solidFill>
              <a:srgbClr val="FFFFFF"/>
            </a:solidFill>
          </p:spPr>
          <p:txBody>
            <a:bodyPr wrap="square" lIns="0" tIns="0" rIns="0" bIns="0" rtlCol="0"/>
            <a:lstStyle/>
            <a:p>
              <a:endParaRPr/>
            </a:p>
          </p:txBody>
        </p:sp>
      </p:grpSp>
      <p:sp>
        <p:nvSpPr>
          <p:cNvPr id="5" name="object 5"/>
          <p:cNvSpPr/>
          <p:nvPr/>
        </p:nvSpPr>
        <p:spPr>
          <a:xfrm>
            <a:off x="5198439" y="1873821"/>
            <a:ext cx="2618569" cy="2582794"/>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082579" y="436134"/>
            <a:ext cx="6971665" cy="939800"/>
          </a:xfrm>
          <a:prstGeom prst="rect">
            <a:avLst/>
          </a:prstGeom>
        </p:spPr>
        <p:txBody>
          <a:bodyPr vert="horz" wrap="square" lIns="0" tIns="12700" rIns="0" bIns="0" rtlCol="0">
            <a:spAutoFit/>
          </a:bodyPr>
          <a:lstStyle/>
          <a:p>
            <a:pPr algn="ctr">
              <a:lnSpc>
                <a:spcPct val="100000"/>
              </a:lnSpc>
              <a:spcBef>
                <a:spcPts val="100"/>
              </a:spcBef>
            </a:pPr>
            <a:r>
              <a:rPr spc="-5" dirty="0"/>
              <a:t>The </a:t>
            </a:r>
            <a:r>
              <a:rPr b="1" spc="-5" dirty="0">
                <a:latin typeface="Roboto"/>
                <a:cs typeface="Roboto"/>
              </a:rPr>
              <a:t>two </a:t>
            </a:r>
            <a:r>
              <a:rPr spc="-5" dirty="0"/>
              <a:t>big challenges of Deep</a:t>
            </a:r>
            <a:r>
              <a:rPr spc="-70" dirty="0"/>
              <a:t> </a:t>
            </a:r>
            <a:r>
              <a:rPr spc="-5" dirty="0"/>
              <a:t>Learning:</a:t>
            </a:r>
          </a:p>
          <a:p>
            <a:pPr marL="1905" algn="ctr">
              <a:lnSpc>
                <a:spcPct val="100000"/>
              </a:lnSpc>
            </a:pPr>
            <a:r>
              <a:rPr b="1" spc="-5" dirty="0">
                <a:latin typeface="Roboto"/>
                <a:cs typeface="Roboto"/>
              </a:rPr>
              <a:t>Computing Power </a:t>
            </a:r>
            <a:r>
              <a:rPr spc="-10" dirty="0"/>
              <a:t>and </a:t>
            </a:r>
            <a:r>
              <a:rPr b="1" spc="-5" dirty="0">
                <a:latin typeface="Roboto"/>
                <a:cs typeface="Roboto"/>
              </a:rPr>
              <a:t>Training</a:t>
            </a:r>
            <a:r>
              <a:rPr b="1" spc="-10" dirty="0">
                <a:latin typeface="Roboto"/>
                <a:cs typeface="Roboto"/>
              </a:rPr>
              <a:t> </a:t>
            </a:r>
            <a:r>
              <a:rPr b="1" spc="-5" dirty="0">
                <a:latin typeface="Roboto"/>
                <a:cs typeface="Roboto"/>
              </a:rPr>
              <a:t>Data</a:t>
            </a:r>
          </a:p>
        </p:txBody>
      </p:sp>
      <p:sp>
        <p:nvSpPr>
          <p:cNvPr id="7" name="object 7"/>
          <p:cNvSpPr/>
          <p:nvPr/>
        </p:nvSpPr>
        <p:spPr>
          <a:xfrm>
            <a:off x="941598" y="1957995"/>
            <a:ext cx="2263995" cy="541823"/>
          </a:xfrm>
          <a:prstGeom prst="rect">
            <a:avLst/>
          </a:prstGeom>
          <a:blipFill>
            <a:blip r:embed="rId4" cstate="print"/>
            <a:stretch>
              <a:fillRect/>
            </a:stretch>
          </a:blipFill>
        </p:spPr>
        <p:txBody>
          <a:bodyPr wrap="square" lIns="0" tIns="0" rIns="0" bIns="0" rtlCol="0"/>
          <a:lstStyle/>
          <a:p>
            <a:endParaRPr/>
          </a:p>
        </p:txBody>
      </p:sp>
      <p:sp>
        <p:nvSpPr>
          <p:cNvPr id="9" name="Slide Number Placeholder 8">
            <a:extLst>
              <a:ext uri="{FF2B5EF4-FFF2-40B4-BE49-F238E27FC236}">
                <a16:creationId xmlns:a16="http://schemas.microsoft.com/office/drawing/2014/main" id="{B4F97B43-476C-4240-B9D5-50C5E5833A84}"/>
              </a:ext>
            </a:extLst>
          </p:cNvPr>
          <p:cNvSpPr>
            <a:spLocks noGrp="1"/>
          </p:cNvSpPr>
          <p:nvPr>
            <p:ph type="sldNum" sz="quarter" idx="7"/>
          </p:nvPr>
        </p:nvSpPr>
        <p:spPr/>
        <p:txBody>
          <a:bodyPr/>
          <a:lstStyle/>
          <a:p>
            <a:fld id="{B6F15528-21DE-4FAA-801E-634DDDAF4B2B}" type="slidenum">
              <a:rPr lang="en-GB"/>
              <a:t>23</a:t>
            </a:fld>
            <a:endParaRPr lang="en-GB"/>
          </a:p>
        </p:txBody>
      </p:sp>
      <p:sp>
        <p:nvSpPr>
          <p:cNvPr id="8" name="Footer Placeholder 7">
            <a:extLst>
              <a:ext uri="{FF2B5EF4-FFF2-40B4-BE49-F238E27FC236}">
                <a16:creationId xmlns:a16="http://schemas.microsoft.com/office/drawing/2014/main" id="{8FE6E44B-E667-4C2A-8E66-117724590A82}"/>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a:p>
        </p:txBody>
      </p:sp>
      <p:sp>
        <p:nvSpPr>
          <p:cNvPr id="4" name="Slide Number Placeholder 3">
            <a:extLst>
              <a:ext uri="{FF2B5EF4-FFF2-40B4-BE49-F238E27FC236}">
                <a16:creationId xmlns:a16="http://schemas.microsoft.com/office/drawing/2014/main" id="{89C02A89-8C64-4E1D-ACC8-65CDA9FFE79A}"/>
              </a:ext>
            </a:extLst>
          </p:cNvPr>
          <p:cNvSpPr>
            <a:spLocks noGrp="1"/>
          </p:cNvSpPr>
          <p:nvPr>
            <p:ph type="sldNum" sz="quarter" idx="7"/>
          </p:nvPr>
        </p:nvSpPr>
        <p:spPr/>
        <p:txBody>
          <a:bodyPr/>
          <a:lstStyle/>
          <a:p>
            <a:fld id="{B6F15528-21DE-4FAA-801E-634DDDAF4B2B}" type="slidenum">
              <a:rPr lang="en-GB"/>
              <a:t>24</a:t>
            </a:fld>
            <a:endParaRPr lang="en-GB"/>
          </a:p>
        </p:txBody>
      </p:sp>
      <p:sp>
        <p:nvSpPr>
          <p:cNvPr id="3" name="Footer Placeholder 2">
            <a:extLst>
              <a:ext uri="{FF2B5EF4-FFF2-40B4-BE49-F238E27FC236}">
                <a16:creationId xmlns:a16="http://schemas.microsoft.com/office/drawing/2014/main" id="{F7932F24-F167-4716-B3C8-15DD5200F129}"/>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17616" y="4956558"/>
            <a:ext cx="488315" cy="138430"/>
          </a:xfrm>
          <a:prstGeom prst="rect">
            <a:avLst/>
          </a:prstGeom>
        </p:spPr>
        <p:txBody>
          <a:bodyPr vert="horz" wrap="square" lIns="0" tIns="6985" rIns="0" bIns="0" rtlCol="0">
            <a:spAutoFit/>
          </a:bodyPr>
          <a:lstStyle/>
          <a:p>
            <a:pPr>
              <a:lnSpc>
                <a:spcPct val="100000"/>
              </a:lnSpc>
              <a:spcBef>
                <a:spcPts val="55"/>
              </a:spcBef>
            </a:pPr>
            <a:r>
              <a:rPr sz="800" spc="-10" dirty="0">
                <a:solidFill>
                  <a:srgbClr val="FFFFFF"/>
                </a:solidFill>
                <a:latin typeface="Noto Sans"/>
                <a:cs typeface="Noto Sans"/>
              </a:rPr>
              <a:t>Enterprise</a:t>
            </a:r>
            <a:endParaRPr sz="800">
              <a:latin typeface="Noto Sans"/>
              <a:cs typeface="Noto Sans"/>
            </a:endParaRPr>
          </a:p>
        </p:txBody>
      </p:sp>
      <p:sp>
        <p:nvSpPr>
          <p:cNvPr id="4" name="object 4"/>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000000">
              <a:alpha val="51858"/>
            </a:srgbClr>
          </a:solidFill>
        </p:spPr>
        <p:txBody>
          <a:bodyPr wrap="square" lIns="0" tIns="0" rIns="0" bIns="0" rtlCol="0"/>
          <a:lstStyle/>
          <a:p>
            <a:endParaRPr/>
          </a:p>
        </p:txBody>
      </p:sp>
      <p:sp>
        <p:nvSpPr>
          <p:cNvPr id="5" name="object 5"/>
          <p:cNvSpPr txBox="1"/>
          <p:nvPr/>
        </p:nvSpPr>
        <p:spPr>
          <a:xfrm>
            <a:off x="3139719" y="1786562"/>
            <a:ext cx="2860040" cy="513080"/>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FFFFFF"/>
                </a:solidFill>
                <a:latin typeface="RobotoRegular"/>
                <a:cs typeface="RobotoRegular"/>
              </a:rPr>
              <a:t>Google </a:t>
            </a:r>
            <a:r>
              <a:rPr sz="3200" spc="-10" dirty="0">
                <a:solidFill>
                  <a:srgbClr val="FFFFFF"/>
                </a:solidFill>
                <a:latin typeface="RobotoRegular"/>
                <a:cs typeface="RobotoRegular"/>
              </a:rPr>
              <a:t>Cloud</a:t>
            </a:r>
            <a:r>
              <a:rPr sz="3200" spc="-90" dirty="0">
                <a:solidFill>
                  <a:srgbClr val="FFFFFF"/>
                </a:solidFill>
                <a:latin typeface="RobotoRegular"/>
                <a:cs typeface="RobotoRegular"/>
              </a:rPr>
              <a:t> </a:t>
            </a:r>
            <a:r>
              <a:rPr sz="3200" spc="-5" dirty="0">
                <a:solidFill>
                  <a:srgbClr val="FFFFFF"/>
                </a:solidFill>
                <a:latin typeface="RobotoRegular"/>
                <a:cs typeface="RobotoRegular"/>
              </a:rPr>
              <a:t>is</a:t>
            </a:r>
            <a:endParaRPr sz="3200">
              <a:latin typeface="RobotoRegular"/>
              <a:cs typeface="RobotoRegular"/>
            </a:endParaRPr>
          </a:p>
        </p:txBody>
      </p:sp>
      <p:sp>
        <p:nvSpPr>
          <p:cNvPr id="6" name="object 6"/>
          <p:cNvSpPr txBox="1"/>
          <p:nvPr/>
        </p:nvSpPr>
        <p:spPr>
          <a:xfrm>
            <a:off x="1085492" y="2754047"/>
            <a:ext cx="6960870" cy="635000"/>
          </a:xfrm>
          <a:prstGeom prst="rect">
            <a:avLst/>
          </a:prstGeom>
        </p:spPr>
        <p:txBody>
          <a:bodyPr vert="horz" wrap="square" lIns="0" tIns="12700" rIns="0" bIns="0" rtlCol="0">
            <a:spAutoFit/>
          </a:bodyPr>
          <a:lstStyle/>
          <a:p>
            <a:pPr marL="12700">
              <a:lnSpc>
                <a:spcPct val="100000"/>
              </a:lnSpc>
              <a:spcBef>
                <a:spcPts val="100"/>
              </a:spcBef>
            </a:pPr>
            <a:r>
              <a:rPr sz="4000" b="1" spc="-10" dirty="0">
                <a:solidFill>
                  <a:srgbClr val="FFFFFF"/>
                </a:solidFill>
                <a:latin typeface="Roboto"/>
                <a:cs typeface="Roboto"/>
              </a:rPr>
              <a:t>The Datacenter </a:t>
            </a:r>
            <a:r>
              <a:rPr sz="4000" b="1" spc="-5" dirty="0">
                <a:solidFill>
                  <a:srgbClr val="FFFFFF"/>
                </a:solidFill>
                <a:latin typeface="Roboto"/>
                <a:cs typeface="Roboto"/>
              </a:rPr>
              <a:t>as </a:t>
            </a:r>
            <a:r>
              <a:rPr sz="4000" b="1" dirty="0">
                <a:solidFill>
                  <a:srgbClr val="FFFFFF"/>
                </a:solidFill>
                <a:latin typeface="Roboto"/>
                <a:cs typeface="Roboto"/>
              </a:rPr>
              <a:t>a</a:t>
            </a:r>
            <a:r>
              <a:rPr sz="4000" b="1" spc="-80" dirty="0">
                <a:solidFill>
                  <a:srgbClr val="FFFFFF"/>
                </a:solidFill>
                <a:latin typeface="Roboto"/>
                <a:cs typeface="Roboto"/>
              </a:rPr>
              <a:t> </a:t>
            </a:r>
            <a:r>
              <a:rPr sz="4000" b="1" spc="-5" dirty="0">
                <a:solidFill>
                  <a:srgbClr val="FFFFFF"/>
                </a:solidFill>
                <a:latin typeface="Roboto"/>
                <a:cs typeface="Roboto"/>
              </a:rPr>
              <a:t>Computer</a:t>
            </a:r>
            <a:endParaRPr sz="4000">
              <a:latin typeface="Roboto"/>
              <a:cs typeface="Roboto"/>
            </a:endParaRPr>
          </a:p>
        </p:txBody>
      </p:sp>
      <p:sp>
        <p:nvSpPr>
          <p:cNvPr id="8" name="Slide Number Placeholder 7">
            <a:extLst>
              <a:ext uri="{FF2B5EF4-FFF2-40B4-BE49-F238E27FC236}">
                <a16:creationId xmlns:a16="http://schemas.microsoft.com/office/drawing/2014/main" id="{6FD01354-0C05-4A32-B157-236DCC7EFDA0}"/>
              </a:ext>
            </a:extLst>
          </p:cNvPr>
          <p:cNvSpPr>
            <a:spLocks noGrp="1"/>
          </p:cNvSpPr>
          <p:nvPr>
            <p:ph type="sldNum" sz="quarter" idx="7"/>
          </p:nvPr>
        </p:nvSpPr>
        <p:spPr/>
        <p:txBody>
          <a:bodyPr/>
          <a:lstStyle/>
          <a:p>
            <a:fld id="{B6F15528-21DE-4FAA-801E-634DDDAF4B2B}" type="slidenum">
              <a:rPr lang="en-GB"/>
              <a:t>25</a:t>
            </a:fld>
            <a:endParaRPr lang="en-GB"/>
          </a:p>
        </p:txBody>
      </p:sp>
      <p:sp>
        <p:nvSpPr>
          <p:cNvPr id="7" name="Footer Placeholder 6">
            <a:extLst>
              <a:ext uri="{FF2B5EF4-FFF2-40B4-BE49-F238E27FC236}">
                <a16:creationId xmlns:a16="http://schemas.microsoft.com/office/drawing/2014/main" id="{091F2714-3E8E-4C32-8709-AA1AF7B950C4}"/>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4645190" cy="514348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12700" rIns="0" bIns="0" rtlCol="0">
            <a:spAutoFit/>
          </a:bodyPr>
          <a:lstStyle/>
          <a:p>
            <a:pPr marL="3876675">
              <a:lnSpc>
                <a:spcPct val="100000"/>
              </a:lnSpc>
              <a:spcBef>
                <a:spcPts val="100"/>
              </a:spcBef>
            </a:pPr>
            <a:r>
              <a:rPr spc="-5" dirty="0"/>
              <a:t>Jupiter</a:t>
            </a:r>
            <a:r>
              <a:rPr spc="-95" dirty="0"/>
              <a:t> </a:t>
            </a:r>
            <a:r>
              <a:rPr spc="-5" dirty="0"/>
              <a:t>network</a:t>
            </a:r>
          </a:p>
        </p:txBody>
      </p:sp>
      <p:sp>
        <p:nvSpPr>
          <p:cNvPr id="4" name="object 4"/>
          <p:cNvSpPr txBox="1"/>
          <p:nvPr/>
        </p:nvSpPr>
        <p:spPr>
          <a:xfrm>
            <a:off x="5175414" y="2150613"/>
            <a:ext cx="3502660" cy="1682750"/>
          </a:xfrm>
          <a:prstGeom prst="rect">
            <a:avLst/>
          </a:prstGeom>
        </p:spPr>
        <p:txBody>
          <a:bodyPr vert="horz" wrap="square" lIns="0" tIns="12700" rIns="0" bIns="0" rtlCol="0">
            <a:spAutoFit/>
          </a:bodyPr>
          <a:lstStyle/>
          <a:p>
            <a:pPr marL="12700" marR="5080">
              <a:lnSpc>
                <a:spcPct val="151000"/>
              </a:lnSpc>
              <a:spcBef>
                <a:spcPts val="100"/>
              </a:spcBef>
            </a:pPr>
            <a:r>
              <a:rPr sz="2400" spc="-5" dirty="0">
                <a:solidFill>
                  <a:srgbClr val="666666"/>
                </a:solidFill>
                <a:latin typeface="RobotoRegular"/>
                <a:cs typeface="RobotoRegular"/>
              </a:rPr>
              <a:t>10 GbE </a:t>
            </a:r>
            <a:r>
              <a:rPr sz="2400" dirty="0">
                <a:solidFill>
                  <a:srgbClr val="666666"/>
                </a:solidFill>
                <a:latin typeface="RobotoRegular"/>
                <a:cs typeface="RobotoRegular"/>
              </a:rPr>
              <a:t>x </a:t>
            </a:r>
            <a:r>
              <a:rPr sz="2400" spc="-5" dirty="0">
                <a:solidFill>
                  <a:srgbClr val="666666"/>
                </a:solidFill>
                <a:latin typeface="RobotoRegular"/>
                <a:cs typeface="RobotoRegular"/>
              </a:rPr>
              <a:t>100 </a:t>
            </a:r>
            <a:r>
              <a:rPr sz="2400" dirty="0">
                <a:solidFill>
                  <a:srgbClr val="666666"/>
                </a:solidFill>
                <a:latin typeface="RobotoRegular"/>
                <a:cs typeface="RobotoRegular"/>
              </a:rPr>
              <a:t>K = 1 </a:t>
            </a:r>
            <a:r>
              <a:rPr sz="2400" spc="-5" dirty="0">
                <a:solidFill>
                  <a:srgbClr val="666666"/>
                </a:solidFill>
                <a:latin typeface="RobotoRegular"/>
                <a:cs typeface="RobotoRegular"/>
              </a:rPr>
              <a:t>Pbps  Consolidates servers</a:t>
            </a:r>
            <a:r>
              <a:rPr sz="2400" spc="-100" dirty="0">
                <a:solidFill>
                  <a:srgbClr val="666666"/>
                </a:solidFill>
                <a:latin typeface="RobotoRegular"/>
                <a:cs typeface="RobotoRegular"/>
              </a:rPr>
              <a:t> </a:t>
            </a:r>
            <a:r>
              <a:rPr sz="2400" spc="-5" dirty="0">
                <a:solidFill>
                  <a:srgbClr val="666666"/>
                </a:solidFill>
                <a:latin typeface="RobotoRegular"/>
                <a:cs typeface="RobotoRegular"/>
              </a:rPr>
              <a:t>with  microsec</a:t>
            </a:r>
            <a:r>
              <a:rPr sz="2400" spc="-15" dirty="0">
                <a:solidFill>
                  <a:srgbClr val="666666"/>
                </a:solidFill>
                <a:latin typeface="RobotoRegular"/>
                <a:cs typeface="RobotoRegular"/>
              </a:rPr>
              <a:t> </a:t>
            </a:r>
            <a:r>
              <a:rPr sz="2400" spc="-5" dirty="0">
                <a:solidFill>
                  <a:srgbClr val="666666"/>
                </a:solidFill>
                <a:latin typeface="RobotoRegular"/>
                <a:cs typeface="RobotoRegular"/>
              </a:rPr>
              <a:t>latency</a:t>
            </a:r>
            <a:endParaRPr sz="2400">
              <a:latin typeface="RobotoRegular"/>
              <a:cs typeface="RobotoRegular"/>
            </a:endParaRPr>
          </a:p>
        </p:txBody>
      </p:sp>
      <p:sp>
        <p:nvSpPr>
          <p:cNvPr id="6" name="Slide Number Placeholder 5">
            <a:extLst>
              <a:ext uri="{FF2B5EF4-FFF2-40B4-BE49-F238E27FC236}">
                <a16:creationId xmlns:a16="http://schemas.microsoft.com/office/drawing/2014/main" id="{1D04D48F-6452-48BF-ABC1-0563C19C01F2}"/>
              </a:ext>
            </a:extLst>
          </p:cNvPr>
          <p:cNvSpPr>
            <a:spLocks noGrp="1"/>
          </p:cNvSpPr>
          <p:nvPr>
            <p:ph type="sldNum" sz="quarter" idx="7"/>
          </p:nvPr>
        </p:nvSpPr>
        <p:spPr/>
        <p:txBody>
          <a:bodyPr/>
          <a:lstStyle/>
          <a:p>
            <a:fld id="{B6F15528-21DE-4FAA-801E-634DDDAF4B2B}" type="slidenum">
              <a:rPr lang="en-GB"/>
              <a:t>26</a:t>
            </a:fld>
            <a:endParaRPr lang="en-GB"/>
          </a:p>
        </p:txBody>
      </p:sp>
      <p:sp>
        <p:nvSpPr>
          <p:cNvPr id="5" name="Footer Placeholder 4">
            <a:extLst>
              <a:ext uri="{FF2B5EF4-FFF2-40B4-BE49-F238E27FC236}">
                <a16:creationId xmlns:a16="http://schemas.microsoft.com/office/drawing/2014/main" id="{020062D5-7BEA-48D1-99FE-AE30D26CE544}"/>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42392" y="535023"/>
            <a:ext cx="4550990" cy="427811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766086" y="1072681"/>
            <a:ext cx="822325" cy="482600"/>
          </a:xfrm>
          <a:prstGeom prst="rect">
            <a:avLst/>
          </a:prstGeom>
        </p:spPr>
        <p:txBody>
          <a:bodyPr vert="horz" wrap="square" lIns="0" tIns="12700" rIns="0" bIns="0" rtlCol="0">
            <a:spAutoFit/>
          </a:bodyPr>
          <a:lstStyle/>
          <a:p>
            <a:pPr marL="12700">
              <a:lnSpc>
                <a:spcPct val="100000"/>
              </a:lnSpc>
              <a:spcBef>
                <a:spcPts val="100"/>
              </a:spcBef>
            </a:pPr>
            <a:r>
              <a:rPr spc="-5" dirty="0"/>
              <a:t>Borg</a:t>
            </a:r>
          </a:p>
        </p:txBody>
      </p:sp>
      <p:sp>
        <p:nvSpPr>
          <p:cNvPr id="4" name="object 4"/>
          <p:cNvSpPr txBox="1"/>
          <p:nvPr/>
        </p:nvSpPr>
        <p:spPr>
          <a:xfrm>
            <a:off x="476814" y="1984412"/>
            <a:ext cx="3391535" cy="2235200"/>
          </a:xfrm>
          <a:prstGeom prst="rect">
            <a:avLst/>
          </a:prstGeom>
        </p:spPr>
        <p:txBody>
          <a:bodyPr vert="horz" wrap="square" lIns="0" tIns="12700" rIns="0" bIns="0" rtlCol="0">
            <a:spAutoFit/>
          </a:bodyPr>
          <a:lstStyle/>
          <a:p>
            <a:pPr marL="12700" marR="5080" indent="22860" algn="just">
              <a:lnSpc>
                <a:spcPct val="151000"/>
              </a:lnSpc>
              <a:spcBef>
                <a:spcPts val="100"/>
              </a:spcBef>
            </a:pPr>
            <a:r>
              <a:rPr sz="2400" spc="-5" dirty="0">
                <a:solidFill>
                  <a:srgbClr val="666666"/>
                </a:solidFill>
                <a:latin typeface="RobotoRegular"/>
                <a:cs typeface="RobotoRegular"/>
              </a:rPr>
              <a:t>No VMs, pure containers  10K </a:t>
            </a:r>
            <a:r>
              <a:rPr sz="2400" dirty="0">
                <a:solidFill>
                  <a:srgbClr val="666666"/>
                </a:solidFill>
                <a:latin typeface="RobotoRegular"/>
                <a:cs typeface="RobotoRegular"/>
              </a:rPr>
              <a:t>- </a:t>
            </a:r>
            <a:r>
              <a:rPr sz="2400" spc="-5" dirty="0">
                <a:solidFill>
                  <a:srgbClr val="666666"/>
                </a:solidFill>
                <a:latin typeface="RobotoRegular"/>
                <a:cs typeface="RobotoRegular"/>
              </a:rPr>
              <a:t>20K nodes per Cell  DC-scale job scheduling  CPUs, mem, disks and</a:t>
            </a:r>
            <a:r>
              <a:rPr sz="2400" spc="-100" dirty="0">
                <a:solidFill>
                  <a:srgbClr val="666666"/>
                </a:solidFill>
                <a:latin typeface="RobotoRegular"/>
                <a:cs typeface="RobotoRegular"/>
              </a:rPr>
              <a:t> </a:t>
            </a:r>
            <a:r>
              <a:rPr sz="2400" spc="-5" dirty="0">
                <a:solidFill>
                  <a:srgbClr val="666666"/>
                </a:solidFill>
                <a:latin typeface="RobotoRegular"/>
                <a:cs typeface="RobotoRegular"/>
              </a:rPr>
              <a:t>IO</a:t>
            </a:r>
            <a:endParaRPr sz="2400">
              <a:latin typeface="RobotoRegular"/>
              <a:cs typeface="RobotoRegular"/>
            </a:endParaRPr>
          </a:p>
        </p:txBody>
      </p:sp>
      <p:sp>
        <p:nvSpPr>
          <p:cNvPr id="6" name="Slide Number Placeholder 5">
            <a:extLst>
              <a:ext uri="{FF2B5EF4-FFF2-40B4-BE49-F238E27FC236}">
                <a16:creationId xmlns:a16="http://schemas.microsoft.com/office/drawing/2014/main" id="{4DFA298E-8B5C-4461-91DB-46B346899D0F}"/>
              </a:ext>
            </a:extLst>
          </p:cNvPr>
          <p:cNvSpPr>
            <a:spLocks noGrp="1"/>
          </p:cNvSpPr>
          <p:nvPr>
            <p:ph type="sldNum" sz="quarter" idx="7"/>
          </p:nvPr>
        </p:nvSpPr>
        <p:spPr/>
        <p:txBody>
          <a:bodyPr/>
          <a:lstStyle/>
          <a:p>
            <a:fld id="{B6F15528-21DE-4FAA-801E-634DDDAF4B2B}" type="slidenum">
              <a:rPr lang="en-GB"/>
              <a:t>27</a:t>
            </a:fld>
            <a:endParaRPr lang="en-GB"/>
          </a:p>
        </p:txBody>
      </p:sp>
      <p:sp>
        <p:nvSpPr>
          <p:cNvPr id="5" name="Footer Placeholder 4">
            <a:extLst>
              <a:ext uri="{FF2B5EF4-FFF2-40B4-BE49-F238E27FC236}">
                <a16:creationId xmlns:a16="http://schemas.microsoft.com/office/drawing/2014/main" id="{431619D0-4464-4977-AF4B-6CE0F33169F0}"/>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0E9C57"/>
          </a:solidFill>
        </p:spPr>
        <p:txBody>
          <a:bodyPr wrap="square" lIns="0" tIns="0" rIns="0" bIns="0" rtlCol="0"/>
          <a:lstStyle/>
          <a:p>
            <a:endParaRPr/>
          </a:p>
        </p:txBody>
      </p:sp>
      <p:sp>
        <p:nvSpPr>
          <p:cNvPr id="3" name="object 3"/>
          <p:cNvSpPr/>
          <p:nvPr/>
        </p:nvSpPr>
        <p:spPr>
          <a:xfrm>
            <a:off x="364069" y="4915740"/>
            <a:ext cx="129599" cy="1151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789250" y="4921600"/>
            <a:ext cx="746125" cy="89768"/>
          </a:xfrm>
          <a:prstGeom prst="rect">
            <a:avLst/>
          </a:prstGeom>
        </p:spPr>
        <p:txBody>
          <a:bodyPr vert="horz" wrap="square" lIns="0" tIns="12700" rIns="0" bIns="0" rtlCol="0" anchor="t">
            <a:spAutoFit/>
          </a:bodyPr>
          <a:lstStyle/>
          <a:p>
            <a:pPr marL="12700">
              <a:lnSpc>
                <a:spcPct val="100000"/>
              </a:lnSpc>
              <a:spcBef>
                <a:spcPts val="100"/>
              </a:spcBef>
            </a:pPr>
            <a:endParaRPr lang="en-GB" sz="500" spc="-5" dirty="0">
              <a:solidFill>
                <a:srgbClr val="FFFFFF"/>
              </a:solidFill>
              <a:latin typeface="RobotoRegular"/>
              <a:cs typeface="RobotoRegular"/>
            </a:endParaRPr>
          </a:p>
        </p:txBody>
      </p:sp>
      <p:sp>
        <p:nvSpPr>
          <p:cNvPr id="7" name="object 7"/>
          <p:cNvSpPr txBox="1">
            <a:spLocks noGrp="1"/>
          </p:cNvSpPr>
          <p:nvPr>
            <p:ph type="title"/>
          </p:nvPr>
        </p:nvSpPr>
        <p:spPr>
          <a:xfrm>
            <a:off x="356399" y="1041525"/>
            <a:ext cx="3772535" cy="2482850"/>
          </a:xfrm>
          <a:prstGeom prst="rect">
            <a:avLst/>
          </a:prstGeom>
        </p:spPr>
        <p:txBody>
          <a:bodyPr vert="horz" wrap="square" lIns="0" tIns="12700" rIns="0" bIns="0" rtlCol="0">
            <a:spAutoFit/>
          </a:bodyPr>
          <a:lstStyle/>
          <a:p>
            <a:pPr marL="12700" marR="5080">
              <a:lnSpc>
                <a:spcPct val="149300"/>
              </a:lnSpc>
              <a:spcBef>
                <a:spcPts val="100"/>
              </a:spcBef>
            </a:pPr>
            <a:r>
              <a:rPr sz="3600" spc="-55" dirty="0">
                <a:solidFill>
                  <a:srgbClr val="FFFFFF"/>
                </a:solidFill>
                <a:latin typeface="Noto Sans"/>
                <a:cs typeface="Noto Sans"/>
              </a:rPr>
              <a:t>Google </a:t>
            </a:r>
            <a:r>
              <a:rPr sz="3600" spc="-20" dirty="0">
                <a:solidFill>
                  <a:srgbClr val="FFFFFF"/>
                </a:solidFill>
                <a:latin typeface="Noto Sans"/>
                <a:cs typeface="Noto Sans"/>
              </a:rPr>
              <a:t>Cloud </a:t>
            </a:r>
            <a:r>
              <a:rPr sz="3600" dirty="0">
                <a:solidFill>
                  <a:srgbClr val="FFFFFF"/>
                </a:solidFill>
                <a:latin typeface="Noto Sans"/>
                <a:cs typeface="Noto Sans"/>
              </a:rPr>
              <a:t>+  </a:t>
            </a:r>
            <a:r>
              <a:rPr sz="3600" spc="-25" dirty="0">
                <a:solidFill>
                  <a:srgbClr val="FFFFFF"/>
                </a:solidFill>
                <a:latin typeface="Noto Sans"/>
                <a:cs typeface="Noto Sans"/>
              </a:rPr>
              <a:t>Neural </a:t>
            </a:r>
            <a:r>
              <a:rPr sz="3600" spc="-30" dirty="0">
                <a:solidFill>
                  <a:srgbClr val="FFFFFF"/>
                </a:solidFill>
                <a:latin typeface="Noto Sans"/>
                <a:cs typeface="Noto Sans"/>
              </a:rPr>
              <a:t>Network</a:t>
            </a:r>
            <a:r>
              <a:rPr sz="3600" spc="-90" dirty="0">
                <a:solidFill>
                  <a:srgbClr val="FFFFFF"/>
                </a:solidFill>
                <a:latin typeface="Noto Sans"/>
                <a:cs typeface="Noto Sans"/>
              </a:rPr>
              <a:t> </a:t>
            </a:r>
            <a:r>
              <a:rPr sz="3600" dirty="0">
                <a:solidFill>
                  <a:srgbClr val="FFFFFF"/>
                </a:solidFill>
                <a:latin typeface="Noto Sans"/>
                <a:cs typeface="Noto Sans"/>
              </a:rPr>
              <a:t>=  </a:t>
            </a:r>
            <a:r>
              <a:rPr sz="3600" b="1" spc="-45" dirty="0">
                <a:solidFill>
                  <a:srgbClr val="FFFFFF"/>
                </a:solidFill>
                <a:latin typeface="Noto Sans"/>
                <a:cs typeface="Noto Sans"/>
              </a:rPr>
              <a:t>Google</a:t>
            </a:r>
            <a:r>
              <a:rPr sz="3600" b="1" spc="-20" dirty="0">
                <a:solidFill>
                  <a:srgbClr val="FFFFFF"/>
                </a:solidFill>
                <a:latin typeface="Noto Sans"/>
                <a:cs typeface="Noto Sans"/>
              </a:rPr>
              <a:t> </a:t>
            </a:r>
            <a:r>
              <a:rPr sz="3600" b="1" spc="-5" dirty="0">
                <a:solidFill>
                  <a:srgbClr val="FFFFFF"/>
                </a:solidFill>
                <a:latin typeface="Noto Sans"/>
                <a:cs typeface="Noto Sans"/>
              </a:rPr>
              <a:t>Brain</a:t>
            </a:r>
            <a:endParaRPr sz="3600">
              <a:latin typeface="Noto Sans"/>
              <a:cs typeface="Noto Sans"/>
            </a:endParaRPr>
          </a:p>
        </p:txBody>
      </p:sp>
      <p:sp>
        <p:nvSpPr>
          <p:cNvPr id="8" name="object 8"/>
          <p:cNvSpPr/>
          <p:nvPr/>
        </p:nvSpPr>
        <p:spPr>
          <a:xfrm>
            <a:off x="6105837" y="1477977"/>
            <a:ext cx="2350270" cy="2092290"/>
          </a:xfrm>
          <a:prstGeom prst="rect">
            <a:avLst/>
          </a:prstGeom>
          <a:blipFill>
            <a:blip r:embed="rId3" cstate="print"/>
            <a:stretch>
              <a:fillRect/>
            </a:stretch>
          </a:blipFill>
        </p:spPr>
        <p:txBody>
          <a:bodyPr wrap="square" lIns="0" tIns="0" rIns="0" bIns="0" rtlCol="0"/>
          <a:lstStyle/>
          <a:p>
            <a:endParaRPr/>
          </a:p>
        </p:txBody>
      </p:sp>
      <p:sp>
        <p:nvSpPr>
          <p:cNvPr id="10" name="Slide Number Placeholder 9">
            <a:extLst>
              <a:ext uri="{FF2B5EF4-FFF2-40B4-BE49-F238E27FC236}">
                <a16:creationId xmlns:a16="http://schemas.microsoft.com/office/drawing/2014/main" id="{0C28F462-CFF3-45A1-A600-8CB9B08FA1E5}"/>
              </a:ext>
            </a:extLst>
          </p:cNvPr>
          <p:cNvSpPr>
            <a:spLocks noGrp="1"/>
          </p:cNvSpPr>
          <p:nvPr>
            <p:ph type="sldNum" sz="quarter" idx="7"/>
          </p:nvPr>
        </p:nvSpPr>
        <p:spPr/>
        <p:txBody>
          <a:bodyPr/>
          <a:lstStyle/>
          <a:p>
            <a:fld id="{B6F15528-21DE-4FAA-801E-634DDDAF4B2B}" type="slidenum">
              <a:rPr lang="en-GB"/>
              <a:t>28</a:t>
            </a:fld>
            <a:endParaRPr lang="en-GB"/>
          </a:p>
        </p:txBody>
      </p:sp>
      <p:sp>
        <p:nvSpPr>
          <p:cNvPr id="9" name="Footer Placeholder 8">
            <a:extLst>
              <a:ext uri="{FF2B5EF4-FFF2-40B4-BE49-F238E27FC236}">
                <a16:creationId xmlns:a16="http://schemas.microsoft.com/office/drawing/2014/main" id="{D73C8DD0-2338-461A-A806-1FDD42E252CC}"/>
              </a:ext>
            </a:extLst>
          </p:cNvPr>
          <p:cNvSpPr>
            <a:spLocks noGrp="1"/>
          </p:cNvSpPr>
          <p:nvPr>
            <p:ph type="ftr" sz="quarter" idx="5"/>
          </p:nvPr>
        </p:nvSpPr>
        <p:spPr>
          <a:xfrm>
            <a:off x="2870233" y="4790689"/>
            <a:ext cx="2926080" cy="257175"/>
          </a:xfrm>
        </p:spPr>
        <p:txBody>
          <a:bodyPr/>
          <a:lstStyle/>
          <a:p>
            <a:r>
              <a:rPr lang="en-GB"/>
              <a:t>Department of IT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23174" y="0"/>
            <a:ext cx="6742727" cy="509328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44923" y="568924"/>
            <a:ext cx="6089650" cy="452120"/>
          </a:xfrm>
          <a:prstGeom prst="rect">
            <a:avLst/>
          </a:prstGeom>
        </p:spPr>
        <p:txBody>
          <a:bodyPr vert="horz" wrap="square" lIns="0" tIns="12700" rIns="0" bIns="0" rtlCol="0">
            <a:spAutoFit/>
          </a:bodyPr>
          <a:lstStyle/>
          <a:p>
            <a:pPr marL="12700">
              <a:lnSpc>
                <a:spcPct val="100000"/>
              </a:lnSpc>
              <a:spcBef>
                <a:spcPts val="100"/>
              </a:spcBef>
            </a:pPr>
            <a:r>
              <a:rPr sz="2800" spc="-5" dirty="0">
                <a:latin typeface="Arial"/>
                <a:cs typeface="Arial"/>
              </a:rPr>
              <a:t>What's the </a:t>
            </a:r>
            <a:r>
              <a:rPr sz="2800" dirty="0">
                <a:latin typeface="Arial"/>
                <a:cs typeface="Arial"/>
              </a:rPr>
              <a:t>scalability </a:t>
            </a:r>
            <a:r>
              <a:rPr sz="2800" spc="-5" dirty="0">
                <a:latin typeface="Arial"/>
                <a:cs typeface="Arial"/>
              </a:rPr>
              <a:t>of Google</a:t>
            </a:r>
            <a:r>
              <a:rPr sz="2800" spc="-105" dirty="0">
                <a:latin typeface="Arial"/>
                <a:cs typeface="Arial"/>
              </a:rPr>
              <a:t> </a:t>
            </a:r>
            <a:r>
              <a:rPr sz="2800" spc="-5" dirty="0">
                <a:latin typeface="Arial"/>
                <a:cs typeface="Arial"/>
              </a:rPr>
              <a:t>Brain?</a:t>
            </a:r>
            <a:endParaRPr sz="2800">
              <a:latin typeface="Arial"/>
              <a:cs typeface="Arial"/>
            </a:endParaRPr>
          </a:p>
        </p:txBody>
      </p:sp>
      <p:sp>
        <p:nvSpPr>
          <p:cNvPr id="4" name="object 4"/>
          <p:cNvSpPr txBox="1"/>
          <p:nvPr/>
        </p:nvSpPr>
        <p:spPr>
          <a:xfrm>
            <a:off x="544923" y="1640817"/>
            <a:ext cx="7144384" cy="2435225"/>
          </a:xfrm>
          <a:prstGeom prst="rect">
            <a:avLst/>
          </a:prstGeom>
        </p:spPr>
        <p:txBody>
          <a:bodyPr vert="horz" wrap="square" lIns="0" tIns="12700" rIns="0" bIns="0" rtlCol="0">
            <a:spAutoFit/>
          </a:bodyPr>
          <a:lstStyle/>
          <a:p>
            <a:pPr marL="12700" marR="5080">
              <a:lnSpc>
                <a:spcPct val="151000"/>
              </a:lnSpc>
              <a:spcBef>
                <a:spcPts val="100"/>
              </a:spcBef>
            </a:pPr>
            <a:r>
              <a:rPr sz="2400" spc="-5" dirty="0">
                <a:solidFill>
                  <a:srgbClr val="666666"/>
                </a:solidFill>
                <a:latin typeface="Arial"/>
                <a:cs typeface="Arial"/>
              </a:rPr>
              <a:t>"Large Scale Distributed Systems for Training Neural  Networks", NIPS</a:t>
            </a:r>
            <a:r>
              <a:rPr sz="2400" spc="-10" dirty="0">
                <a:solidFill>
                  <a:srgbClr val="666666"/>
                </a:solidFill>
                <a:latin typeface="Arial"/>
                <a:cs typeface="Arial"/>
              </a:rPr>
              <a:t> </a:t>
            </a:r>
            <a:r>
              <a:rPr sz="2400" spc="-5" dirty="0">
                <a:solidFill>
                  <a:srgbClr val="666666"/>
                </a:solidFill>
                <a:latin typeface="Arial"/>
                <a:cs typeface="Arial"/>
              </a:rPr>
              <a:t>2015</a:t>
            </a:r>
            <a:endParaRPr sz="2400">
              <a:latin typeface="Arial"/>
              <a:cs typeface="Arial"/>
            </a:endParaRPr>
          </a:p>
          <a:p>
            <a:pPr>
              <a:lnSpc>
                <a:spcPct val="100000"/>
              </a:lnSpc>
              <a:spcBef>
                <a:spcPts val="55"/>
              </a:spcBef>
            </a:pPr>
            <a:endParaRPr sz="2600">
              <a:latin typeface="Arial"/>
              <a:cs typeface="Arial"/>
            </a:endParaRPr>
          </a:p>
          <a:p>
            <a:pPr marL="927100" indent="-412750">
              <a:lnSpc>
                <a:spcPct val="100000"/>
              </a:lnSpc>
              <a:buChar char="○"/>
              <a:tabLst>
                <a:tab pos="926465" algn="l"/>
                <a:tab pos="927100" algn="l"/>
              </a:tabLst>
            </a:pPr>
            <a:r>
              <a:rPr sz="2400" spc="-5" dirty="0">
                <a:solidFill>
                  <a:srgbClr val="666666"/>
                </a:solidFill>
                <a:latin typeface="Arial"/>
                <a:cs typeface="Arial"/>
              </a:rPr>
              <a:t>Inception </a:t>
            </a:r>
            <a:r>
              <a:rPr sz="2400" dirty="0">
                <a:solidFill>
                  <a:srgbClr val="666666"/>
                </a:solidFill>
                <a:latin typeface="Arial"/>
                <a:cs typeface="Arial"/>
              </a:rPr>
              <a:t>/ </a:t>
            </a:r>
            <a:r>
              <a:rPr sz="2400" spc="-5" dirty="0">
                <a:solidFill>
                  <a:srgbClr val="666666"/>
                </a:solidFill>
                <a:latin typeface="Arial"/>
                <a:cs typeface="Arial"/>
              </a:rPr>
              <a:t>ImageNet: </a:t>
            </a:r>
            <a:r>
              <a:rPr sz="2400" b="1" spc="-5" dirty="0">
                <a:solidFill>
                  <a:srgbClr val="666666"/>
                </a:solidFill>
                <a:latin typeface="Arial"/>
                <a:cs typeface="Arial"/>
              </a:rPr>
              <a:t>40x </a:t>
            </a:r>
            <a:r>
              <a:rPr sz="2400" spc="-5" dirty="0">
                <a:solidFill>
                  <a:srgbClr val="666666"/>
                </a:solidFill>
                <a:latin typeface="Arial"/>
                <a:cs typeface="Arial"/>
              </a:rPr>
              <a:t>with </a:t>
            </a:r>
            <a:r>
              <a:rPr sz="2400" b="1" spc="-5" dirty="0">
                <a:solidFill>
                  <a:srgbClr val="666666"/>
                </a:solidFill>
                <a:latin typeface="Arial"/>
                <a:cs typeface="Arial"/>
              </a:rPr>
              <a:t>50</a:t>
            </a:r>
            <a:r>
              <a:rPr sz="2400" b="1" spc="40" dirty="0">
                <a:solidFill>
                  <a:srgbClr val="666666"/>
                </a:solidFill>
                <a:latin typeface="Arial"/>
                <a:cs typeface="Arial"/>
              </a:rPr>
              <a:t> </a:t>
            </a:r>
            <a:r>
              <a:rPr sz="2400" b="1" spc="-5" dirty="0">
                <a:solidFill>
                  <a:srgbClr val="666666"/>
                </a:solidFill>
                <a:latin typeface="Arial"/>
                <a:cs typeface="Arial"/>
              </a:rPr>
              <a:t>GPU</a:t>
            </a:r>
            <a:r>
              <a:rPr sz="2400" spc="-5" dirty="0">
                <a:solidFill>
                  <a:srgbClr val="666666"/>
                </a:solidFill>
                <a:latin typeface="Arial"/>
                <a:cs typeface="Arial"/>
              </a:rPr>
              <a:t>s</a:t>
            </a:r>
            <a:endParaRPr sz="2400">
              <a:latin typeface="Arial"/>
              <a:cs typeface="Arial"/>
            </a:endParaRPr>
          </a:p>
          <a:p>
            <a:pPr marL="927100" indent="-412750">
              <a:lnSpc>
                <a:spcPct val="100000"/>
              </a:lnSpc>
              <a:spcBef>
                <a:spcPts val="1470"/>
              </a:spcBef>
              <a:buChar char="○"/>
              <a:tabLst>
                <a:tab pos="926465" algn="l"/>
                <a:tab pos="927100" algn="l"/>
              </a:tabLst>
            </a:pPr>
            <a:r>
              <a:rPr sz="2400" spc="-5" dirty="0">
                <a:solidFill>
                  <a:srgbClr val="666666"/>
                </a:solidFill>
                <a:latin typeface="Arial"/>
                <a:cs typeface="Arial"/>
              </a:rPr>
              <a:t>RankBrain: </a:t>
            </a:r>
            <a:r>
              <a:rPr sz="2400" b="1" spc="-5" dirty="0">
                <a:solidFill>
                  <a:srgbClr val="666666"/>
                </a:solidFill>
                <a:latin typeface="Arial"/>
                <a:cs typeface="Arial"/>
              </a:rPr>
              <a:t>300x </a:t>
            </a:r>
            <a:r>
              <a:rPr sz="2400" spc="-5" dirty="0">
                <a:solidFill>
                  <a:srgbClr val="666666"/>
                </a:solidFill>
                <a:latin typeface="Arial"/>
                <a:cs typeface="Arial"/>
              </a:rPr>
              <a:t>with </a:t>
            </a:r>
            <a:r>
              <a:rPr sz="2400" b="1" spc="-5" dirty="0">
                <a:solidFill>
                  <a:srgbClr val="666666"/>
                </a:solidFill>
                <a:latin typeface="Arial"/>
                <a:cs typeface="Arial"/>
              </a:rPr>
              <a:t>500 nodes</a:t>
            </a:r>
            <a:endParaRPr sz="2400">
              <a:latin typeface="Arial"/>
              <a:cs typeface="Arial"/>
            </a:endParaRPr>
          </a:p>
        </p:txBody>
      </p:sp>
      <p:sp>
        <p:nvSpPr>
          <p:cNvPr id="6" name="Slide Number Placeholder 5">
            <a:extLst>
              <a:ext uri="{FF2B5EF4-FFF2-40B4-BE49-F238E27FC236}">
                <a16:creationId xmlns:a16="http://schemas.microsoft.com/office/drawing/2014/main" id="{1A4D6743-2891-484E-9371-4AE74122E97F}"/>
              </a:ext>
            </a:extLst>
          </p:cNvPr>
          <p:cNvSpPr>
            <a:spLocks noGrp="1"/>
          </p:cNvSpPr>
          <p:nvPr>
            <p:ph type="sldNum" sz="quarter" idx="7"/>
          </p:nvPr>
        </p:nvSpPr>
        <p:spPr/>
        <p:txBody>
          <a:bodyPr/>
          <a:lstStyle/>
          <a:p>
            <a:fld id="{B6F15528-21DE-4FAA-801E-634DDDAF4B2B}" type="slidenum">
              <a:rPr lang="en-GB"/>
              <a:t>29</a:t>
            </a:fld>
            <a:endParaRPr lang="en-GB"/>
          </a:p>
        </p:txBody>
      </p:sp>
      <p:sp>
        <p:nvSpPr>
          <p:cNvPr id="5" name="Footer Placeholder 4">
            <a:extLst>
              <a:ext uri="{FF2B5EF4-FFF2-40B4-BE49-F238E27FC236}">
                <a16:creationId xmlns:a16="http://schemas.microsoft.com/office/drawing/2014/main" id="{2BB45E65-A9C3-4AF4-9508-5632BEDD1F90}"/>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889E37-A493-4CB2-BB67-7561CA5CBD1A}"/>
              </a:ext>
            </a:extLst>
          </p:cNvPr>
          <p:cNvSpPr>
            <a:spLocks noGrp="1"/>
          </p:cNvSpPr>
          <p:nvPr>
            <p:ph type="ctrTitle"/>
          </p:nvPr>
        </p:nvSpPr>
        <p:spPr>
          <a:xfrm>
            <a:off x="628650" y="473868"/>
            <a:ext cx="7886700" cy="994173"/>
          </a:xfrm>
        </p:spPr>
        <p:txBody>
          <a:bodyPr wrap="square" lIns="0" tIns="0" rIns="0" bIns="0" anchor="t">
            <a:normAutofit/>
          </a:bodyPr>
          <a:lstStyle/>
          <a:p>
            <a:r>
              <a:rPr lang="en-US" dirty="0">
                <a:solidFill>
                  <a:srgbClr val="C00000"/>
                </a:solidFill>
                <a:latin typeface="Arial"/>
                <a:cs typeface="Arial"/>
              </a:rPr>
              <a:t>Course Certificate</a:t>
            </a:r>
            <a:endParaRPr lang="en-US" dirty="0"/>
          </a:p>
        </p:txBody>
      </p:sp>
      <p:sp>
        <p:nvSpPr>
          <p:cNvPr id="6" name="Subtitle 5">
            <a:extLst>
              <a:ext uri="{FF2B5EF4-FFF2-40B4-BE49-F238E27FC236}">
                <a16:creationId xmlns:a16="http://schemas.microsoft.com/office/drawing/2014/main" id="{5EDBAB6E-9CF2-4FBA-B58E-FB63FDEE947D}"/>
              </a:ext>
            </a:extLst>
          </p:cNvPr>
          <p:cNvSpPr>
            <a:spLocks noGrp="1"/>
          </p:cNvSpPr>
          <p:nvPr>
            <p:ph type="subTitle" idx="4"/>
          </p:nvPr>
        </p:nvSpPr>
        <p:spPr>
          <a:xfrm>
            <a:off x="1343069" y="1224681"/>
            <a:ext cx="6973015" cy="369332"/>
          </a:xfrm>
        </p:spPr>
        <p:txBody>
          <a:bodyPr wrap="square" lIns="0" tIns="0" rIns="0" bIns="0" anchor="t">
            <a:spAutoFit/>
          </a:bodyPr>
          <a:lstStyle/>
          <a:p>
            <a:pPr marL="342900" indent="-342900">
              <a:buFont typeface="Arial"/>
              <a:buChar char="•"/>
            </a:pPr>
            <a:r>
              <a:rPr lang="en-GB" sz="2400" dirty="0">
                <a:cs typeface="Calibri"/>
              </a:rPr>
              <a:t>Certificate InProgress</a:t>
            </a:r>
            <a:endParaRPr lang="en-US"/>
          </a:p>
        </p:txBody>
      </p:sp>
      <p:grpSp>
        <p:nvGrpSpPr>
          <p:cNvPr id="7" name="object 3">
            <a:extLst>
              <a:ext uri="{FF2B5EF4-FFF2-40B4-BE49-F238E27FC236}">
                <a16:creationId xmlns:a16="http://schemas.microsoft.com/office/drawing/2014/main" id="{92BCCE6D-9E9A-400A-9CCE-946DE61E6708}"/>
              </a:ext>
            </a:extLst>
          </p:cNvPr>
          <p:cNvGrpSpPr/>
          <p:nvPr/>
        </p:nvGrpSpPr>
        <p:grpSpPr>
          <a:xfrm>
            <a:off x="364681" y="0"/>
            <a:ext cx="1987250" cy="86995"/>
            <a:chOff x="364681" y="0"/>
            <a:chExt cx="1987250" cy="86995"/>
          </a:xfrm>
        </p:grpSpPr>
        <p:sp>
          <p:nvSpPr>
            <p:cNvPr id="14" name="object 4">
              <a:extLst>
                <a:ext uri="{FF2B5EF4-FFF2-40B4-BE49-F238E27FC236}">
                  <a16:creationId xmlns:a16="http://schemas.microsoft.com/office/drawing/2014/main" id="{2C234B7B-E813-4EF3-AFA7-C95C772F2DD5}"/>
                </a:ext>
              </a:extLst>
            </p:cNvPr>
            <p:cNvSpPr/>
            <p:nvPr/>
          </p:nvSpPr>
          <p:spPr>
            <a:xfrm>
              <a:off x="364681"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4285F4"/>
            </a:solidFill>
          </p:spPr>
          <p:txBody>
            <a:bodyPr wrap="square" lIns="0" tIns="0" rIns="0" bIns="0" rtlCol="0"/>
            <a:lstStyle/>
            <a:p>
              <a:endParaRPr/>
            </a:p>
          </p:txBody>
        </p:sp>
        <p:sp>
          <p:nvSpPr>
            <p:cNvPr id="16" name="object 5">
              <a:extLst>
                <a:ext uri="{FF2B5EF4-FFF2-40B4-BE49-F238E27FC236}">
                  <a16:creationId xmlns:a16="http://schemas.microsoft.com/office/drawing/2014/main" id="{E0E226B5-DE46-41BC-86A7-3194E22C9F8C}"/>
                </a:ext>
              </a:extLst>
            </p:cNvPr>
            <p:cNvSpPr/>
            <p:nvPr/>
          </p:nvSpPr>
          <p:spPr>
            <a:xfrm>
              <a:off x="861363"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E94234"/>
            </a:solidFill>
          </p:spPr>
          <p:txBody>
            <a:bodyPr wrap="square" lIns="0" tIns="0" rIns="0" bIns="0" rtlCol="0"/>
            <a:lstStyle/>
            <a:p>
              <a:endParaRPr/>
            </a:p>
          </p:txBody>
        </p:sp>
        <p:sp>
          <p:nvSpPr>
            <p:cNvPr id="17" name="object 6">
              <a:extLst>
                <a:ext uri="{FF2B5EF4-FFF2-40B4-BE49-F238E27FC236}">
                  <a16:creationId xmlns:a16="http://schemas.microsoft.com/office/drawing/2014/main" id="{FE5CDA1E-D509-475E-9625-B6B82739FCCC}"/>
                </a:ext>
              </a:extLst>
            </p:cNvPr>
            <p:cNvSpPr/>
            <p:nvPr/>
          </p:nvSpPr>
          <p:spPr>
            <a:xfrm>
              <a:off x="1358044"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FBBC04"/>
            </a:solidFill>
          </p:spPr>
          <p:txBody>
            <a:bodyPr wrap="square" lIns="0" tIns="0" rIns="0" bIns="0" rtlCol="0"/>
            <a:lstStyle/>
            <a:p>
              <a:endParaRPr/>
            </a:p>
          </p:txBody>
        </p:sp>
        <p:sp>
          <p:nvSpPr>
            <p:cNvPr id="18" name="object 7">
              <a:extLst>
                <a:ext uri="{FF2B5EF4-FFF2-40B4-BE49-F238E27FC236}">
                  <a16:creationId xmlns:a16="http://schemas.microsoft.com/office/drawing/2014/main" id="{955F1D97-B4D5-4BD8-A4A3-D6A8DF4AA223}"/>
                </a:ext>
              </a:extLst>
            </p:cNvPr>
            <p:cNvSpPr/>
            <p:nvPr/>
          </p:nvSpPr>
          <p:spPr>
            <a:xfrm>
              <a:off x="1854726"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34A852"/>
            </a:solidFill>
          </p:spPr>
          <p:txBody>
            <a:bodyPr wrap="square" lIns="0" tIns="0" rIns="0" bIns="0" rtlCol="0"/>
            <a:lstStyle/>
            <a:p>
              <a:endParaRPr/>
            </a:p>
          </p:txBody>
        </p:sp>
      </p:grpSp>
      <p:sp>
        <p:nvSpPr>
          <p:cNvPr id="3" name="Slide Number Placeholder 2">
            <a:extLst>
              <a:ext uri="{FF2B5EF4-FFF2-40B4-BE49-F238E27FC236}">
                <a16:creationId xmlns:a16="http://schemas.microsoft.com/office/drawing/2014/main" id="{99B00740-AD85-4CB1-ABFC-103B077A0BF4}"/>
              </a:ext>
            </a:extLst>
          </p:cNvPr>
          <p:cNvSpPr>
            <a:spLocks noGrp="1"/>
          </p:cNvSpPr>
          <p:nvPr>
            <p:ph type="sldNum" sz="quarter" idx="7"/>
          </p:nvPr>
        </p:nvSpPr>
        <p:spPr>
          <a:xfrm>
            <a:off x="6684958" y="4646006"/>
            <a:ext cx="2103120" cy="257175"/>
          </a:xfrm>
        </p:spPr>
        <p:txBody>
          <a:bodyPr/>
          <a:lstStyle/>
          <a:p>
            <a:fld id="{B6F15528-21DE-4FAA-801E-634DDDAF4B2B}" type="slidenum">
              <a:rPr lang="en-GB"/>
              <a:t>3</a:t>
            </a:fld>
            <a:endParaRPr lang="en-GB"/>
          </a:p>
        </p:txBody>
      </p:sp>
      <p:sp>
        <p:nvSpPr>
          <p:cNvPr id="2" name="Footer Placeholder 1">
            <a:extLst>
              <a:ext uri="{FF2B5EF4-FFF2-40B4-BE49-F238E27FC236}">
                <a16:creationId xmlns:a16="http://schemas.microsoft.com/office/drawing/2014/main" id="{D27D843F-7DD5-4C74-A3D8-1C96A99C76FA}"/>
              </a:ext>
            </a:extLst>
          </p:cNvPr>
          <p:cNvSpPr>
            <a:spLocks noGrp="1"/>
          </p:cNvSpPr>
          <p:nvPr>
            <p:ph type="ftr" sz="quarter" idx="5"/>
          </p:nvPr>
        </p:nvSpPr>
        <p:spPr>
          <a:xfrm>
            <a:off x="3137897" y="4689411"/>
            <a:ext cx="2926080" cy="257175"/>
          </a:xfrm>
        </p:spPr>
        <p:txBody>
          <a:bodyPr/>
          <a:lstStyle/>
          <a:p>
            <a:r>
              <a:rPr lang="en-GB"/>
              <a:t>Department of IT</a:t>
            </a:r>
          </a:p>
        </p:txBody>
      </p:sp>
    </p:spTree>
    <p:extLst>
      <p:ext uri="{BB962C8B-B14F-4D97-AF65-F5344CB8AC3E}">
        <p14:creationId xmlns:p14="http://schemas.microsoft.com/office/powerpoint/2010/main" val="2694582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sp>
          <p:nvSpPr>
            <p:cNvPr id="3" name="object 3"/>
            <p:cNvSpPr/>
            <p:nvPr/>
          </p:nvSpPr>
          <p:spPr>
            <a:xfrm>
              <a:off x="0" y="0"/>
              <a:ext cx="4292141" cy="275621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63294" y="0"/>
              <a:ext cx="3367293" cy="275621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071037" y="0"/>
              <a:ext cx="3072943" cy="51434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784117" y="2867194"/>
              <a:ext cx="2087120" cy="208709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0" y="2763069"/>
              <a:ext cx="3570617" cy="2380420"/>
            </a:xfrm>
            <a:prstGeom prst="rect">
              <a:avLst/>
            </a:prstGeom>
            <a:blipFill>
              <a:blip r:embed="rId6" cstate="print"/>
              <a:stretch>
                <a:fillRect/>
              </a:stretch>
            </a:blipFill>
          </p:spPr>
          <p:txBody>
            <a:bodyPr wrap="square" lIns="0" tIns="0" rIns="0" bIns="0" rtlCol="0"/>
            <a:lstStyle/>
            <a:p>
              <a:endParaRPr/>
            </a:p>
          </p:txBody>
        </p:sp>
      </p:grpSp>
      <p:sp>
        <p:nvSpPr>
          <p:cNvPr id="9" name="Slide Number Placeholder 8">
            <a:extLst>
              <a:ext uri="{FF2B5EF4-FFF2-40B4-BE49-F238E27FC236}">
                <a16:creationId xmlns:a16="http://schemas.microsoft.com/office/drawing/2014/main" id="{C290CDF3-C29A-4334-AA94-963778DC5738}"/>
              </a:ext>
            </a:extLst>
          </p:cNvPr>
          <p:cNvSpPr>
            <a:spLocks noGrp="1"/>
          </p:cNvSpPr>
          <p:nvPr>
            <p:ph type="sldNum" sz="quarter" idx="7"/>
          </p:nvPr>
        </p:nvSpPr>
        <p:spPr/>
        <p:txBody>
          <a:bodyPr/>
          <a:lstStyle/>
          <a:p>
            <a:fld id="{B6F15528-21DE-4FAA-801E-634DDDAF4B2B}" type="slidenum">
              <a:rPr lang="en-GB"/>
              <a:t>30</a:t>
            </a:fld>
            <a:endParaRPr lang="en-GB"/>
          </a:p>
        </p:txBody>
      </p:sp>
      <p:sp>
        <p:nvSpPr>
          <p:cNvPr id="8" name="Footer Placeholder 7">
            <a:extLst>
              <a:ext uri="{FF2B5EF4-FFF2-40B4-BE49-F238E27FC236}">
                <a16:creationId xmlns:a16="http://schemas.microsoft.com/office/drawing/2014/main" id="{581D7B0E-73DD-4F94-98FB-063F06CCCED4}"/>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2730" cy="5143500"/>
            <a:chOff x="0" y="0"/>
            <a:chExt cx="9142730" cy="5143500"/>
          </a:xfrm>
        </p:grpSpPr>
        <p:sp>
          <p:nvSpPr>
            <p:cNvPr id="3" name="object 3"/>
            <p:cNvSpPr/>
            <p:nvPr/>
          </p:nvSpPr>
          <p:spPr>
            <a:xfrm>
              <a:off x="1414" y="0"/>
              <a:ext cx="9141156" cy="514348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15" y="0"/>
              <a:ext cx="9052106" cy="509181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0"/>
              <a:ext cx="9141156" cy="513636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69385" y="591776"/>
              <a:ext cx="0" cy="3875404"/>
            </a:xfrm>
            <a:custGeom>
              <a:avLst/>
              <a:gdLst/>
              <a:ahLst/>
              <a:cxnLst/>
              <a:rect l="l" t="t" r="r" b="b"/>
              <a:pathLst>
                <a:path h="3875404">
                  <a:moveTo>
                    <a:pt x="0" y="3874939"/>
                  </a:moveTo>
                  <a:lnTo>
                    <a:pt x="0" y="0"/>
                  </a:lnTo>
                </a:path>
              </a:pathLst>
            </a:custGeom>
            <a:ln w="28574">
              <a:solidFill>
                <a:srgbClr val="00FF00"/>
              </a:solidFill>
            </a:ln>
          </p:spPr>
          <p:txBody>
            <a:bodyPr wrap="square" lIns="0" tIns="0" rIns="0" bIns="0" rtlCol="0"/>
            <a:lstStyle/>
            <a:p>
              <a:endParaRPr/>
            </a:p>
          </p:txBody>
        </p:sp>
        <p:sp>
          <p:nvSpPr>
            <p:cNvPr id="7" name="object 7"/>
            <p:cNvSpPr/>
            <p:nvPr/>
          </p:nvSpPr>
          <p:spPr>
            <a:xfrm>
              <a:off x="707901" y="447814"/>
              <a:ext cx="122969" cy="15824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46536" y="591776"/>
              <a:ext cx="0" cy="3875404"/>
            </a:xfrm>
            <a:custGeom>
              <a:avLst/>
              <a:gdLst/>
              <a:ahLst/>
              <a:cxnLst/>
              <a:rect l="l" t="t" r="r" b="b"/>
              <a:pathLst>
                <a:path h="3875404">
                  <a:moveTo>
                    <a:pt x="0" y="3874939"/>
                  </a:moveTo>
                  <a:lnTo>
                    <a:pt x="0" y="0"/>
                  </a:lnTo>
                </a:path>
              </a:pathLst>
            </a:custGeom>
            <a:ln w="28574">
              <a:solidFill>
                <a:srgbClr val="00FF00"/>
              </a:solidFill>
            </a:ln>
          </p:spPr>
          <p:txBody>
            <a:bodyPr wrap="square" lIns="0" tIns="0" rIns="0" bIns="0" rtlCol="0"/>
            <a:lstStyle/>
            <a:p>
              <a:endParaRPr/>
            </a:p>
          </p:txBody>
        </p:sp>
        <p:sp>
          <p:nvSpPr>
            <p:cNvPr id="9" name="object 9"/>
            <p:cNvSpPr/>
            <p:nvPr/>
          </p:nvSpPr>
          <p:spPr>
            <a:xfrm>
              <a:off x="6685049" y="447814"/>
              <a:ext cx="122974" cy="15824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068091" y="4822915"/>
              <a:ext cx="2030095" cy="52705"/>
            </a:xfrm>
            <a:custGeom>
              <a:avLst/>
              <a:gdLst/>
              <a:ahLst/>
              <a:cxnLst/>
              <a:rect l="l" t="t" r="r" b="b"/>
              <a:pathLst>
                <a:path w="2030095" h="52704">
                  <a:moveTo>
                    <a:pt x="2029995" y="0"/>
                  </a:moveTo>
                  <a:lnTo>
                    <a:pt x="0" y="52549"/>
                  </a:lnTo>
                </a:path>
              </a:pathLst>
            </a:custGeom>
            <a:ln w="28574">
              <a:solidFill>
                <a:srgbClr val="00FF00"/>
              </a:solidFill>
            </a:ln>
          </p:spPr>
          <p:txBody>
            <a:bodyPr wrap="square" lIns="0" tIns="0" rIns="0" bIns="0" rtlCol="0"/>
            <a:lstStyle/>
            <a:p>
              <a:endParaRPr/>
            </a:p>
          </p:txBody>
        </p:sp>
        <p:sp>
          <p:nvSpPr>
            <p:cNvPr id="11" name="object 11"/>
            <p:cNvSpPr/>
            <p:nvPr/>
          </p:nvSpPr>
          <p:spPr>
            <a:xfrm>
              <a:off x="3924179" y="4814002"/>
              <a:ext cx="159424" cy="122949"/>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424792" y="4871065"/>
              <a:ext cx="2193925" cy="23495"/>
            </a:xfrm>
            <a:custGeom>
              <a:avLst/>
              <a:gdLst/>
              <a:ahLst/>
              <a:cxnLst/>
              <a:rect l="l" t="t" r="r" b="b"/>
              <a:pathLst>
                <a:path w="2193925" h="23495">
                  <a:moveTo>
                    <a:pt x="0" y="23099"/>
                  </a:moveTo>
                  <a:lnTo>
                    <a:pt x="2193750" y="0"/>
                  </a:lnTo>
                </a:path>
              </a:pathLst>
            </a:custGeom>
            <a:ln w="28574">
              <a:solidFill>
                <a:srgbClr val="00FF00"/>
              </a:solidFill>
            </a:ln>
          </p:spPr>
          <p:txBody>
            <a:bodyPr wrap="square" lIns="0" tIns="0" rIns="0" bIns="0" rtlCol="0"/>
            <a:lstStyle/>
            <a:p>
              <a:endParaRPr/>
            </a:p>
          </p:txBody>
        </p:sp>
        <p:sp>
          <p:nvSpPr>
            <p:cNvPr id="13" name="object 13"/>
            <p:cNvSpPr/>
            <p:nvPr/>
          </p:nvSpPr>
          <p:spPr>
            <a:xfrm>
              <a:off x="3603755" y="4809577"/>
              <a:ext cx="158749" cy="122974"/>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415" y="0"/>
              <a:ext cx="9141140" cy="5141889"/>
            </a:xfrm>
            <a:prstGeom prst="rect">
              <a:avLst/>
            </a:prstGeom>
            <a:blipFill>
              <a:blip r:embed="rId9" cstate="print"/>
              <a:stretch>
                <a:fillRect/>
              </a:stretch>
            </a:blipFill>
          </p:spPr>
          <p:txBody>
            <a:bodyPr wrap="square" lIns="0" tIns="0" rIns="0" bIns="0" rtlCol="0"/>
            <a:lstStyle/>
            <a:p>
              <a:endParaRPr/>
            </a:p>
          </p:txBody>
        </p:sp>
      </p:grpSp>
      <p:sp>
        <p:nvSpPr>
          <p:cNvPr id="16" name="Slide Number Placeholder 15">
            <a:extLst>
              <a:ext uri="{FF2B5EF4-FFF2-40B4-BE49-F238E27FC236}">
                <a16:creationId xmlns:a16="http://schemas.microsoft.com/office/drawing/2014/main" id="{275FD4E9-D01B-4D55-8EC6-791504D6D106}"/>
              </a:ext>
            </a:extLst>
          </p:cNvPr>
          <p:cNvSpPr>
            <a:spLocks noGrp="1"/>
          </p:cNvSpPr>
          <p:nvPr>
            <p:ph type="sldNum" sz="quarter" idx="7"/>
          </p:nvPr>
        </p:nvSpPr>
        <p:spPr/>
        <p:txBody>
          <a:bodyPr/>
          <a:lstStyle/>
          <a:p>
            <a:fld id="{B6F15528-21DE-4FAA-801E-634DDDAF4B2B}" type="slidenum">
              <a:rPr lang="en-GB"/>
              <a:t>31</a:t>
            </a:fld>
            <a:endParaRPr lang="en-GB"/>
          </a:p>
        </p:txBody>
      </p:sp>
      <p:sp>
        <p:nvSpPr>
          <p:cNvPr id="15" name="Footer Placeholder 14">
            <a:extLst>
              <a:ext uri="{FF2B5EF4-FFF2-40B4-BE49-F238E27FC236}">
                <a16:creationId xmlns:a16="http://schemas.microsoft.com/office/drawing/2014/main" id="{7BF2A265-84B4-407F-93BF-C7D131E4C576}"/>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333333"/>
          </a:solidFill>
        </p:spPr>
        <p:txBody>
          <a:bodyPr wrap="square" lIns="0" tIns="0" rIns="0" bIns="0" rtlCol="0"/>
          <a:lstStyle/>
          <a:p>
            <a:endParaRPr/>
          </a:p>
        </p:txBody>
      </p:sp>
      <p:grpSp>
        <p:nvGrpSpPr>
          <p:cNvPr id="3" name="object 3"/>
          <p:cNvGrpSpPr/>
          <p:nvPr/>
        </p:nvGrpSpPr>
        <p:grpSpPr>
          <a:xfrm>
            <a:off x="364681" y="0"/>
            <a:ext cx="1986914" cy="86995"/>
            <a:chOff x="364681" y="0"/>
            <a:chExt cx="1986914" cy="86995"/>
          </a:xfrm>
        </p:grpSpPr>
        <p:sp>
          <p:nvSpPr>
            <p:cNvPr id="4" name="object 4"/>
            <p:cNvSpPr/>
            <p:nvPr/>
          </p:nvSpPr>
          <p:spPr>
            <a:xfrm>
              <a:off x="364681"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4285F4"/>
            </a:solidFill>
          </p:spPr>
          <p:txBody>
            <a:bodyPr wrap="square" lIns="0" tIns="0" rIns="0" bIns="0" rtlCol="0"/>
            <a:lstStyle/>
            <a:p>
              <a:endParaRPr/>
            </a:p>
          </p:txBody>
        </p:sp>
        <p:sp>
          <p:nvSpPr>
            <p:cNvPr id="5" name="object 5"/>
            <p:cNvSpPr/>
            <p:nvPr/>
          </p:nvSpPr>
          <p:spPr>
            <a:xfrm>
              <a:off x="861363"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E94234"/>
            </a:solidFill>
          </p:spPr>
          <p:txBody>
            <a:bodyPr wrap="square" lIns="0" tIns="0" rIns="0" bIns="0" rtlCol="0"/>
            <a:lstStyle/>
            <a:p>
              <a:endParaRPr/>
            </a:p>
          </p:txBody>
        </p:sp>
        <p:sp>
          <p:nvSpPr>
            <p:cNvPr id="6" name="object 6"/>
            <p:cNvSpPr/>
            <p:nvPr/>
          </p:nvSpPr>
          <p:spPr>
            <a:xfrm>
              <a:off x="1358044"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FBBC04"/>
            </a:solidFill>
          </p:spPr>
          <p:txBody>
            <a:bodyPr wrap="square" lIns="0" tIns="0" rIns="0" bIns="0" rtlCol="0"/>
            <a:lstStyle/>
            <a:p>
              <a:endParaRPr/>
            </a:p>
          </p:txBody>
        </p:sp>
        <p:sp>
          <p:nvSpPr>
            <p:cNvPr id="7" name="object 7"/>
            <p:cNvSpPr/>
            <p:nvPr/>
          </p:nvSpPr>
          <p:spPr>
            <a:xfrm>
              <a:off x="1854726"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34A852"/>
            </a:solidFill>
          </p:spPr>
          <p:txBody>
            <a:bodyPr wrap="square" lIns="0" tIns="0" rIns="0" bIns="0" rtlCol="0"/>
            <a:lstStyle/>
            <a:p>
              <a:endParaRPr/>
            </a:p>
          </p:txBody>
        </p:sp>
      </p:grpSp>
      <p:sp>
        <p:nvSpPr>
          <p:cNvPr id="8" name="object 8"/>
          <p:cNvSpPr txBox="1">
            <a:spLocks noGrp="1"/>
          </p:cNvSpPr>
          <p:nvPr>
            <p:ph type="title"/>
          </p:nvPr>
        </p:nvSpPr>
        <p:spPr>
          <a:xfrm>
            <a:off x="432399" y="1830647"/>
            <a:ext cx="7155815" cy="1358900"/>
          </a:xfrm>
          <a:prstGeom prst="rect">
            <a:avLst/>
          </a:prstGeom>
        </p:spPr>
        <p:txBody>
          <a:bodyPr vert="horz" wrap="square" lIns="0" tIns="12065" rIns="0" bIns="0" rtlCol="0">
            <a:spAutoFit/>
          </a:bodyPr>
          <a:lstStyle/>
          <a:p>
            <a:pPr marL="12700" marR="5080">
              <a:lnSpc>
                <a:spcPct val="109400"/>
              </a:lnSpc>
              <a:spcBef>
                <a:spcPts val="95"/>
              </a:spcBef>
            </a:pPr>
            <a:r>
              <a:rPr sz="4000" spc="-5" dirty="0">
                <a:solidFill>
                  <a:srgbClr val="FFFFFF"/>
                </a:solidFill>
              </a:rPr>
              <a:t>Externalizing </a:t>
            </a:r>
            <a:r>
              <a:rPr sz="4000" spc="-10" dirty="0">
                <a:solidFill>
                  <a:srgbClr val="FFFFFF"/>
                </a:solidFill>
              </a:rPr>
              <a:t>the </a:t>
            </a:r>
            <a:r>
              <a:rPr sz="4000" spc="-5" dirty="0">
                <a:solidFill>
                  <a:srgbClr val="FFFFFF"/>
                </a:solidFill>
              </a:rPr>
              <a:t>power of Brain  to</a:t>
            </a:r>
            <a:r>
              <a:rPr sz="4000" spc="-15" dirty="0">
                <a:solidFill>
                  <a:srgbClr val="FFFFFF"/>
                </a:solidFill>
              </a:rPr>
              <a:t> </a:t>
            </a:r>
            <a:r>
              <a:rPr sz="4000" spc="-5" dirty="0">
                <a:solidFill>
                  <a:srgbClr val="FFFFFF"/>
                </a:solidFill>
              </a:rPr>
              <a:t>developers</a:t>
            </a:r>
            <a:endParaRPr sz="4000"/>
          </a:p>
        </p:txBody>
      </p:sp>
      <p:sp>
        <p:nvSpPr>
          <p:cNvPr id="10" name="Slide Number Placeholder 9">
            <a:extLst>
              <a:ext uri="{FF2B5EF4-FFF2-40B4-BE49-F238E27FC236}">
                <a16:creationId xmlns:a16="http://schemas.microsoft.com/office/drawing/2014/main" id="{1216F258-A062-4F54-9FC1-40B34DD44C3C}"/>
              </a:ext>
            </a:extLst>
          </p:cNvPr>
          <p:cNvSpPr>
            <a:spLocks noGrp="1"/>
          </p:cNvSpPr>
          <p:nvPr>
            <p:ph type="sldNum" sz="quarter" idx="7"/>
          </p:nvPr>
        </p:nvSpPr>
        <p:spPr/>
        <p:txBody>
          <a:bodyPr/>
          <a:lstStyle/>
          <a:p>
            <a:fld id="{B6F15528-21DE-4FAA-801E-634DDDAF4B2B}" type="slidenum">
              <a:rPr lang="en-GB"/>
              <a:t>32</a:t>
            </a:fld>
            <a:endParaRPr lang="en-GB"/>
          </a:p>
        </p:txBody>
      </p:sp>
      <p:sp>
        <p:nvSpPr>
          <p:cNvPr id="9" name="Footer Placeholder 8">
            <a:extLst>
              <a:ext uri="{FF2B5EF4-FFF2-40B4-BE49-F238E27FC236}">
                <a16:creationId xmlns:a16="http://schemas.microsoft.com/office/drawing/2014/main" id="{D43DECD4-00DC-4FFE-893D-E98FD6F10A08}"/>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0"/>
              <a:ext cx="9143981" cy="514348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899446" y="1354122"/>
              <a:ext cx="2435220" cy="243522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809290" y="1354134"/>
              <a:ext cx="2435220" cy="2435207"/>
            </a:xfrm>
            <a:prstGeom prst="rect">
              <a:avLst/>
            </a:prstGeom>
            <a:blipFill>
              <a:blip r:embed="rId5" cstate="print"/>
              <a:stretch>
                <a:fillRect/>
              </a:stretch>
            </a:blipFill>
          </p:spPr>
          <p:txBody>
            <a:bodyPr wrap="square" lIns="0" tIns="0" rIns="0" bIns="0" rtlCol="0"/>
            <a:lstStyle/>
            <a:p>
              <a:endParaRPr/>
            </a:p>
          </p:txBody>
        </p:sp>
      </p:grpSp>
      <p:sp>
        <p:nvSpPr>
          <p:cNvPr id="8" name="Slide Number Placeholder 7">
            <a:extLst>
              <a:ext uri="{FF2B5EF4-FFF2-40B4-BE49-F238E27FC236}">
                <a16:creationId xmlns:a16="http://schemas.microsoft.com/office/drawing/2014/main" id="{8A86D8AF-77DA-4A1F-BB14-A379630F1985}"/>
              </a:ext>
            </a:extLst>
          </p:cNvPr>
          <p:cNvSpPr>
            <a:spLocks noGrp="1"/>
          </p:cNvSpPr>
          <p:nvPr>
            <p:ph type="sldNum" sz="quarter" idx="7"/>
          </p:nvPr>
        </p:nvSpPr>
        <p:spPr/>
        <p:txBody>
          <a:bodyPr/>
          <a:lstStyle/>
          <a:p>
            <a:fld id="{B6F15528-21DE-4FAA-801E-634DDDAF4B2B}" type="slidenum">
              <a:rPr lang="en-GB"/>
              <a:t>33</a:t>
            </a:fld>
            <a:endParaRPr lang="en-GB"/>
          </a:p>
        </p:txBody>
      </p:sp>
      <p:sp>
        <p:nvSpPr>
          <p:cNvPr id="7" name="Footer Placeholder 6">
            <a:extLst>
              <a:ext uri="{FF2B5EF4-FFF2-40B4-BE49-F238E27FC236}">
                <a16:creationId xmlns:a16="http://schemas.microsoft.com/office/drawing/2014/main" id="{FE868EC1-A2A3-46C0-AF13-3ECE4755579B}"/>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96874" y="1434461"/>
            <a:ext cx="5671820" cy="3321685"/>
          </a:xfrm>
          <a:prstGeom prst="rect">
            <a:avLst/>
          </a:prstGeom>
        </p:spPr>
        <p:txBody>
          <a:bodyPr vert="horz" wrap="square" lIns="0" tIns="12700" rIns="0" bIns="0" rtlCol="0">
            <a:spAutoFit/>
          </a:bodyPr>
          <a:lstStyle/>
          <a:p>
            <a:pPr marL="69215">
              <a:lnSpc>
                <a:spcPct val="100000"/>
              </a:lnSpc>
              <a:spcBef>
                <a:spcPts val="100"/>
              </a:spcBef>
            </a:pPr>
            <a:r>
              <a:rPr sz="2000" spc="-5" dirty="0">
                <a:solidFill>
                  <a:srgbClr val="666666"/>
                </a:solidFill>
                <a:latin typeface="RobotoRegular"/>
                <a:cs typeface="RobotoRegular"/>
              </a:rPr>
              <a:t>Image analysis with </a:t>
            </a:r>
            <a:r>
              <a:rPr sz="2000" b="1" spc="-5" dirty="0">
                <a:solidFill>
                  <a:srgbClr val="666666"/>
                </a:solidFill>
                <a:latin typeface="Roboto"/>
                <a:cs typeface="Roboto"/>
              </a:rPr>
              <a:t>pre-trained</a:t>
            </a:r>
            <a:r>
              <a:rPr sz="2000" b="1" spc="50" dirty="0">
                <a:solidFill>
                  <a:srgbClr val="666666"/>
                </a:solidFill>
                <a:latin typeface="Roboto"/>
                <a:cs typeface="Roboto"/>
              </a:rPr>
              <a:t> </a:t>
            </a:r>
            <a:r>
              <a:rPr sz="2000" spc="-5" dirty="0">
                <a:solidFill>
                  <a:srgbClr val="666666"/>
                </a:solidFill>
                <a:latin typeface="RobotoRegular"/>
                <a:cs typeface="RobotoRegular"/>
              </a:rPr>
              <a:t>models</a:t>
            </a:r>
            <a:endParaRPr sz="2000">
              <a:latin typeface="RobotoRegular"/>
              <a:cs typeface="RobotoRegular"/>
            </a:endParaRPr>
          </a:p>
          <a:p>
            <a:pPr marL="69215" marR="103505">
              <a:lnSpc>
                <a:spcPct val="215600"/>
              </a:lnSpc>
            </a:pPr>
            <a:r>
              <a:rPr sz="2000" b="1" spc="-5" dirty="0">
                <a:solidFill>
                  <a:srgbClr val="666666"/>
                </a:solidFill>
                <a:latin typeface="Roboto"/>
                <a:cs typeface="Roboto"/>
              </a:rPr>
              <a:t>REST </a:t>
            </a:r>
            <a:r>
              <a:rPr sz="2000" spc="-5" dirty="0">
                <a:solidFill>
                  <a:srgbClr val="666666"/>
                </a:solidFill>
                <a:latin typeface="RobotoRegular"/>
                <a:cs typeface="RobotoRegular"/>
              </a:rPr>
              <a:t>API: receives an image and returns </a:t>
            </a:r>
            <a:r>
              <a:rPr sz="2000" dirty="0">
                <a:solidFill>
                  <a:srgbClr val="666666"/>
                </a:solidFill>
                <a:latin typeface="RobotoRegular"/>
                <a:cs typeface="RobotoRegular"/>
              </a:rPr>
              <a:t>a </a:t>
            </a:r>
            <a:r>
              <a:rPr sz="2000" spc="-5" dirty="0">
                <a:solidFill>
                  <a:srgbClr val="666666"/>
                </a:solidFill>
                <a:latin typeface="RobotoRegular"/>
                <a:cs typeface="RobotoRegular"/>
              </a:rPr>
              <a:t>JSON  No Machine Learning skill</a:t>
            </a:r>
            <a:r>
              <a:rPr sz="2000" spc="-20" dirty="0">
                <a:solidFill>
                  <a:srgbClr val="666666"/>
                </a:solidFill>
                <a:latin typeface="RobotoRegular"/>
                <a:cs typeface="RobotoRegular"/>
              </a:rPr>
              <a:t> </a:t>
            </a:r>
            <a:r>
              <a:rPr sz="2000" spc="-5" dirty="0">
                <a:solidFill>
                  <a:srgbClr val="666666"/>
                </a:solidFill>
                <a:latin typeface="RobotoRegular"/>
                <a:cs typeface="RobotoRegular"/>
              </a:rPr>
              <a:t>required</a:t>
            </a:r>
            <a:endParaRPr sz="2000">
              <a:latin typeface="RobotoRegular"/>
              <a:cs typeface="RobotoRegular"/>
            </a:endParaRPr>
          </a:p>
          <a:p>
            <a:pPr>
              <a:lnSpc>
                <a:spcPct val="100000"/>
              </a:lnSpc>
              <a:spcBef>
                <a:spcPts val="15"/>
              </a:spcBef>
            </a:pPr>
            <a:endParaRPr sz="2300">
              <a:latin typeface="RobotoRegular"/>
              <a:cs typeface="RobotoRegular"/>
            </a:endParaRPr>
          </a:p>
          <a:p>
            <a:pPr marL="69215">
              <a:lnSpc>
                <a:spcPct val="100000"/>
              </a:lnSpc>
            </a:pPr>
            <a:r>
              <a:rPr sz="2000" spc="-5" dirty="0">
                <a:solidFill>
                  <a:srgbClr val="666666"/>
                </a:solidFill>
                <a:latin typeface="RobotoRegular"/>
                <a:cs typeface="RobotoRegular"/>
              </a:rPr>
              <a:t>From </a:t>
            </a:r>
            <a:r>
              <a:rPr sz="2000" b="1" spc="-5" dirty="0">
                <a:solidFill>
                  <a:srgbClr val="666666"/>
                </a:solidFill>
                <a:latin typeface="Roboto"/>
                <a:cs typeface="Roboto"/>
              </a:rPr>
              <a:t>$2.50 </a:t>
            </a:r>
            <a:r>
              <a:rPr sz="2000" dirty="0">
                <a:solidFill>
                  <a:srgbClr val="666666"/>
                </a:solidFill>
                <a:latin typeface="RobotoRegular"/>
                <a:cs typeface="RobotoRegular"/>
              </a:rPr>
              <a:t>/ </a:t>
            </a:r>
            <a:r>
              <a:rPr sz="2000" spc="-5" dirty="0">
                <a:solidFill>
                  <a:srgbClr val="666666"/>
                </a:solidFill>
                <a:latin typeface="RobotoRegular"/>
                <a:cs typeface="RobotoRegular"/>
              </a:rPr>
              <a:t>1,000 units </a:t>
            </a:r>
            <a:r>
              <a:rPr sz="2000" dirty="0">
                <a:solidFill>
                  <a:srgbClr val="666666"/>
                </a:solidFill>
                <a:latin typeface="RobotoRegular"/>
                <a:cs typeface="RobotoRegular"/>
              </a:rPr>
              <a:t>(</a:t>
            </a:r>
            <a:r>
              <a:rPr sz="2000" b="1" dirty="0">
                <a:solidFill>
                  <a:srgbClr val="666666"/>
                </a:solidFill>
                <a:latin typeface="Roboto"/>
                <a:cs typeface="Roboto"/>
              </a:rPr>
              <a:t>no </a:t>
            </a:r>
            <a:r>
              <a:rPr sz="2000" b="1" spc="-5" dirty="0">
                <a:solidFill>
                  <a:srgbClr val="666666"/>
                </a:solidFill>
                <a:latin typeface="Roboto"/>
                <a:cs typeface="Roboto"/>
              </a:rPr>
              <a:t>charge* </a:t>
            </a:r>
            <a:r>
              <a:rPr sz="2000" spc="-5" dirty="0">
                <a:solidFill>
                  <a:srgbClr val="666666"/>
                </a:solidFill>
                <a:latin typeface="RobotoRegular"/>
                <a:cs typeface="RobotoRegular"/>
              </a:rPr>
              <a:t>to</a:t>
            </a:r>
            <a:r>
              <a:rPr sz="2000" spc="-30" dirty="0">
                <a:solidFill>
                  <a:srgbClr val="666666"/>
                </a:solidFill>
                <a:latin typeface="RobotoRegular"/>
                <a:cs typeface="RobotoRegular"/>
              </a:rPr>
              <a:t> </a:t>
            </a:r>
            <a:r>
              <a:rPr sz="2000" spc="-5" dirty="0">
                <a:solidFill>
                  <a:srgbClr val="666666"/>
                </a:solidFill>
                <a:latin typeface="RobotoRegular"/>
                <a:cs typeface="RobotoRegular"/>
              </a:rPr>
              <a:t>try)</a:t>
            </a:r>
            <a:endParaRPr sz="2000">
              <a:latin typeface="RobotoRegular"/>
              <a:cs typeface="RobotoRegular"/>
            </a:endParaRPr>
          </a:p>
          <a:p>
            <a:pPr>
              <a:lnSpc>
                <a:spcPct val="100000"/>
              </a:lnSpc>
              <a:spcBef>
                <a:spcPts val="10"/>
              </a:spcBef>
            </a:pPr>
            <a:endParaRPr sz="2300">
              <a:latin typeface="RobotoRegular"/>
              <a:cs typeface="RobotoRegular"/>
            </a:endParaRPr>
          </a:p>
          <a:p>
            <a:pPr marL="69215">
              <a:lnSpc>
                <a:spcPct val="100000"/>
              </a:lnSpc>
              <a:spcBef>
                <a:spcPts val="5"/>
              </a:spcBef>
            </a:pPr>
            <a:r>
              <a:rPr sz="2000" b="1" spc="-5" dirty="0">
                <a:solidFill>
                  <a:srgbClr val="666666"/>
                </a:solidFill>
                <a:latin typeface="Roboto"/>
                <a:cs typeface="Roboto"/>
              </a:rPr>
              <a:t>General</a:t>
            </a:r>
            <a:r>
              <a:rPr sz="2000" b="1" spc="-10" dirty="0">
                <a:solidFill>
                  <a:srgbClr val="666666"/>
                </a:solidFill>
                <a:latin typeface="Roboto"/>
                <a:cs typeface="Roboto"/>
              </a:rPr>
              <a:t> </a:t>
            </a:r>
            <a:r>
              <a:rPr sz="2000" b="1" spc="-5" dirty="0">
                <a:solidFill>
                  <a:srgbClr val="666666"/>
                </a:solidFill>
                <a:latin typeface="Roboto"/>
                <a:cs typeface="Roboto"/>
              </a:rPr>
              <a:t>Availability</a:t>
            </a:r>
            <a:endParaRPr sz="2000">
              <a:latin typeface="Roboto"/>
              <a:cs typeface="Roboto"/>
            </a:endParaRPr>
          </a:p>
          <a:p>
            <a:pPr marL="12700">
              <a:lnSpc>
                <a:spcPct val="100000"/>
              </a:lnSpc>
              <a:spcBef>
                <a:spcPts val="1770"/>
              </a:spcBef>
            </a:pPr>
            <a:r>
              <a:rPr sz="900" dirty="0">
                <a:latin typeface="RobotoRegular"/>
                <a:cs typeface="RobotoRegular"/>
              </a:rPr>
              <a:t>* </a:t>
            </a:r>
            <a:r>
              <a:rPr sz="900" spc="-5" dirty="0">
                <a:latin typeface="RobotoRegular"/>
                <a:cs typeface="RobotoRegular"/>
              </a:rPr>
              <a:t>You will be charged for Google Cloud Storage and other Google Cloud Platform resources used in your</a:t>
            </a:r>
            <a:r>
              <a:rPr sz="900" spc="-25" dirty="0">
                <a:latin typeface="RobotoRegular"/>
                <a:cs typeface="RobotoRegular"/>
              </a:rPr>
              <a:t> </a:t>
            </a:r>
            <a:r>
              <a:rPr sz="900" dirty="0">
                <a:latin typeface="RobotoRegular"/>
                <a:cs typeface="RobotoRegular"/>
              </a:rPr>
              <a:t>project.</a:t>
            </a:r>
            <a:endParaRPr sz="900">
              <a:latin typeface="RobotoRegular"/>
              <a:cs typeface="RobotoRegular"/>
            </a:endParaRPr>
          </a:p>
        </p:txBody>
      </p:sp>
      <p:sp>
        <p:nvSpPr>
          <p:cNvPr id="3" name="object 3"/>
          <p:cNvSpPr txBox="1">
            <a:spLocks noGrp="1"/>
          </p:cNvSpPr>
          <p:nvPr>
            <p:ph type="title"/>
          </p:nvPr>
        </p:nvSpPr>
        <p:spPr>
          <a:xfrm>
            <a:off x="454024" y="363600"/>
            <a:ext cx="2647950"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595959"/>
                </a:solidFill>
              </a:rPr>
              <a:t>Cloud Vision</a:t>
            </a:r>
            <a:r>
              <a:rPr sz="2800" spc="-95" dirty="0">
                <a:solidFill>
                  <a:srgbClr val="595959"/>
                </a:solidFill>
              </a:rPr>
              <a:t> </a:t>
            </a:r>
            <a:r>
              <a:rPr sz="2800" spc="-5" dirty="0">
                <a:solidFill>
                  <a:srgbClr val="595959"/>
                </a:solidFill>
              </a:rPr>
              <a:t>API</a:t>
            </a:r>
            <a:endParaRPr sz="2800"/>
          </a:p>
        </p:txBody>
      </p:sp>
      <p:sp>
        <p:nvSpPr>
          <p:cNvPr id="4" name="object 4"/>
          <p:cNvSpPr/>
          <p:nvPr/>
        </p:nvSpPr>
        <p:spPr>
          <a:xfrm>
            <a:off x="6658786" y="1595846"/>
            <a:ext cx="1951795" cy="1951796"/>
          </a:xfrm>
          <a:prstGeom prst="rect">
            <a:avLst/>
          </a:prstGeom>
          <a:blipFill>
            <a:blip r:embed="rId2"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A9034A3D-D3E0-4449-B2C0-7FBA79BFDC21}"/>
              </a:ext>
            </a:extLst>
          </p:cNvPr>
          <p:cNvSpPr>
            <a:spLocks noGrp="1"/>
          </p:cNvSpPr>
          <p:nvPr>
            <p:ph type="sldNum" sz="quarter" idx="7"/>
          </p:nvPr>
        </p:nvSpPr>
        <p:spPr/>
        <p:txBody>
          <a:bodyPr/>
          <a:lstStyle/>
          <a:p>
            <a:fld id="{B6F15528-21DE-4FAA-801E-634DDDAF4B2B}" type="slidenum">
              <a:rPr lang="en-GB"/>
              <a:t>34</a:t>
            </a:fld>
            <a:endParaRPr lang="en-GB"/>
          </a:p>
        </p:txBody>
      </p:sp>
      <p:sp>
        <p:nvSpPr>
          <p:cNvPr id="5" name="Footer Placeholder 4">
            <a:extLst>
              <a:ext uri="{FF2B5EF4-FFF2-40B4-BE49-F238E27FC236}">
                <a16:creationId xmlns:a16="http://schemas.microsoft.com/office/drawing/2014/main" id="{5BF26AA8-83ED-4ECA-95D4-71A94648C4D3}"/>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889E37-A493-4CB2-BB67-7561CA5CBD1A}"/>
              </a:ext>
            </a:extLst>
          </p:cNvPr>
          <p:cNvSpPr>
            <a:spLocks noGrp="1"/>
          </p:cNvSpPr>
          <p:nvPr>
            <p:ph type="ctrTitle"/>
          </p:nvPr>
        </p:nvSpPr>
        <p:spPr>
          <a:xfrm>
            <a:off x="628650" y="473868"/>
            <a:ext cx="7886700" cy="994173"/>
          </a:xfrm>
        </p:spPr>
        <p:txBody>
          <a:bodyPr wrap="square" lIns="0" tIns="0" rIns="0" bIns="0" anchor="t">
            <a:normAutofit/>
          </a:bodyPr>
          <a:lstStyle/>
          <a:p>
            <a:r>
              <a:rPr lang="en-US">
                <a:solidFill>
                  <a:srgbClr val="C00000"/>
                </a:solidFill>
                <a:latin typeface="Arial"/>
                <a:cs typeface="Arial"/>
              </a:rPr>
              <a:t>Projects Implemented</a:t>
            </a:r>
            <a:endParaRPr lang="en-US" dirty="0">
              <a:solidFill>
                <a:srgbClr val="C00000"/>
              </a:solidFill>
              <a:latin typeface="Arial"/>
              <a:cs typeface="Arial"/>
            </a:endParaRPr>
          </a:p>
        </p:txBody>
      </p:sp>
      <p:sp>
        <p:nvSpPr>
          <p:cNvPr id="6" name="Subtitle 5">
            <a:extLst>
              <a:ext uri="{FF2B5EF4-FFF2-40B4-BE49-F238E27FC236}">
                <a16:creationId xmlns:a16="http://schemas.microsoft.com/office/drawing/2014/main" id="{5EDBAB6E-9CF2-4FBA-B58E-FB63FDEE947D}"/>
              </a:ext>
            </a:extLst>
          </p:cNvPr>
          <p:cNvSpPr>
            <a:spLocks noGrp="1"/>
          </p:cNvSpPr>
          <p:nvPr>
            <p:ph type="subTitle" idx="4"/>
          </p:nvPr>
        </p:nvSpPr>
        <p:spPr>
          <a:xfrm>
            <a:off x="1343069" y="1224681"/>
            <a:ext cx="6973015" cy="307777"/>
          </a:xfrm>
        </p:spPr>
        <p:txBody>
          <a:bodyPr wrap="square" lIns="0" tIns="0" rIns="0" bIns="0" anchor="t">
            <a:spAutoFit/>
          </a:bodyPr>
          <a:lstStyle/>
          <a:p>
            <a:pPr marL="342900" indent="-342900">
              <a:buFont typeface="Arial"/>
              <a:buChar char="•"/>
            </a:pPr>
            <a:r>
              <a:rPr lang="en-GB" sz="2000">
                <a:latin typeface="Arial"/>
                <a:cs typeface="Calibri"/>
              </a:rPr>
              <a:t>NASA image coloriser</a:t>
            </a:r>
          </a:p>
        </p:txBody>
      </p:sp>
      <p:grpSp>
        <p:nvGrpSpPr>
          <p:cNvPr id="7" name="object 3">
            <a:extLst>
              <a:ext uri="{FF2B5EF4-FFF2-40B4-BE49-F238E27FC236}">
                <a16:creationId xmlns:a16="http://schemas.microsoft.com/office/drawing/2014/main" id="{92BCCE6D-9E9A-400A-9CCE-946DE61E6708}"/>
              </a:ext>
            </a:extLst>
          </p:cNvPr>
          <p:cNvGrpSpPr/>
          <p:nvPr/>
        </p:nvGrpSpPr>
        <p:grpSpPr>
          <a:xfrm>
            <a:off x="364681" y="0"/>
            <a:ext cx="1987250" cy="86995"/>
            <a:chOff x="364681" y="0"/>
            <a:chExt cx="1987250" cy="86995"/>
          </a:xfrm>
        </p:grpSpPr>
        <p:sp>
          <p:nvSpPr>
            <p:cNvPr id="14" name="object 4">
              <a:extLst>
                <a:ext uri="{FF2B5EF4-FFF2-40B4-BE49-F238E27FC236}">
                  <a16:creationId xmlns:a16="http://schemas.microsoft.com/office/drawing/2014/main" id="{2C234B7B-E813-4EF3-AFA7-C95C772F2DD5}"/>
                </a:ext>
              </a:extLst>
            </p:cNvPr>
            <p:cNvSpPr/>
            <p:nvPr/>
          </p:nvSpPr>
          <p:spPr>
            <a:xfrm>
              <a:off x="364681"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4285F4"/>
            </a:solidFill>
          </p:spPr>
          <p:txBody>
            <a:bodyPr wrap="square" lIns="0" tIns="0" rIns="0" bIns="0" rtlCol="0"/>
            <a:lstStyle/>
            <a:p>
              <a:endParaRPr/>
            </a:p>
          </p:txBody>
        </p:sp>
        <p:sp>
          <p:nvSpPr>
            <p:cNvPr id="16" name="object 5">
              <a:extLst>
                <a:ext uri="{FF2B5EF4-FFF2-40B4-BE49-F238E27FC236}">
                  <a16:creationId xmlns:a16="http://schemas.microsoft.com/office/drawing/2014/main" id="{E0E226B5-DE46-41BC-86A7-3194E22C9F8C}"/>
                </a:ext>
              </a:extLst>
            </p:cNvPr>
            <p:cNvSpPr/>
            <p:nvPr/>
          </p:nvSpPr>
          <p:spPr>
            <a:xfrm>
              <a:off x="861363"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E94234"/>
            </a:solidFill>
          </p:spPr>
          <p:txBody>
            <a:bodyPr wrap="square" lIns="0" tIns="0" rIns="0" bIns="0" rtlCol="0"/>
            <a:lstStyle/>
            <a:p>
              <a:endParaRPr/>
            </a:p>
          </p:txBody>
        </p:sp>
        <p:sp>
          <p:nvSpPr>
            <p:cNvPr id="17" name="object 6">
              <a:extLst>
                <a:ext uri="{FF2B5EF4-FFF2-40B4-BE49-F238E27FC236}">
                  <a16:creationId xmlns:a16="http://schemas.microsoft.com/office/drawing/2014/main" id="{FE5CDA1E-D509-475E-9625-B6B82739FCCC}"/>
                </a:ext>
              </a:extLst>
            </p:cNvPr>
            <p:cNvSpPr/>
            <p:nvPr/>
          </p:nvSpPr>
          <p:spPr>
            <a:xfrm>
              <a:off x="1358044"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FBBC04"/>
            </a:solidFill>
          </p:spPr>
          <p:txBody>
            <a:bodyPr wrap="square" lIns="0" tIns="0" rIns="0" bIns="0" rtlCol="0"/>
            <a:lstStyle/>
            <a:p>
              <a:endParaRPr/>
            </a:p>
          </p:txBody>
        </p:sp>
        <p:sp>
          <p:nvSpPr>
            <p:cNvPr id="18" name="object 7">
              <a:extLst>
                <a:ext uri="{FF2B5EF4-FFF2-40B4-BE49-F238E27FC236}">
                  <a16:creationId xmlns:a16="http://schemas.microsoft.com/office/drawing/2014/main" id="{955F1D97-B4D5-4BD8-A4A3-D6A8DF4AA223}"/>
                </a:ext>
              </a:extLst>
            </p:cNvPr>
            <p:cNvSpPr/>
            <p:nvPr/>
          </p:nvSpPr>
          <p:spPr>
            <a:xfrm>
              <a:off x="1854726"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34A852"/>
            </a:solidFill>
          </p:spPr>
          <p:txBody>
            <a:bodyPr wrap="square" lIns="0" tIns="0" rIns="0" bIns="0" rtlCol="0"/>
            <a:lstStyle/>
            <a:p>
              <a:endParaRPr/>
            </a:p>
          </p:txBody>
        </p:sp>
      </p:grpSp>
      <p:sp>
        <p:nvSpPr>
          <p:cNvPr id="2" name="TextBox 1">
            <a:extLst>
              <a:ext uri="{FF2B5EF4-FFF2-40B4-BE49-F238E27FC236}">
                <a16:creationId xmlns:a16="http://schemas.microsoft.com/office/drawing/2014/main" id="{6B4E655F-38D3-4A75-B9F3-CA7221E601C3}"/>
              </a:ext>
            </a:extLst>
          </p:cNvPr>
          <p:cNvSpPr txBox="1"/>
          <p:nvPr/>
        </p:nvSpPr>
        <p:spPr>
          <a:xfrm>
            <a:off x="1292716" y="1489925"/>
            <a:ext cx="638148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000">
                <a:latin typeface="Arial"/>
                <a:cs typeface="Arial"/>
              </a:rPr>
              <a:t>Speech</a:t>
            </a:r>
            <a:r>
              <a:rPr lang="en-GB" dirty="0">
                <a:latin typeface="Arial"/>
                <a:cs typeface="Arial"/>
              </a:rPr>
              <a:t> </a:t>
            </a:r>
            <a:r>
              <a:rPr lang="en-GB" sz="2000">
                <a:latin typeface="Arial"/>
                <a:cs typeface="Arial"/>
              </a:rPr>
              <a:t>Recognition</a:t>
            </a:r>
          </a:p>
          <a:p>
            <a:pPr marL="285750" indent="-285750">
              <a:buFont typeface="Arial"/>
              <a:buChar char="•"/>
            </a:pPr>
            <a:r>
              <a:rPr lang="en-GB" sz="2000">
                <a:latin typeface="Arial"/>
                <a:cs typeface="Arial"/>
              </a:rPr>
              <a:t>Linear Regression</a:t>
            </a:r>
          </a:p>
          <a:p>
            <a:pPr marL="285750" indent="-285750">
              <a:buFont typeface="Arial"/>
              <a:buChar char="•"/>
            </a:pPr>
            <a:r>
              <a:rPr lang="en-GB" sz="2000">
                <a:latin typeface="Arial"/>
                <a:cs typeface="Arial"/>
              </a:rPr>
              <a:t>NLP </a:t>
            </a:r>
          </a:p>
          <a:p>
            <a:pPr marL="285750" indent="-285750">
              <a:buFont typeface="Arial"/>
              <a:buChar char="•"/>
            </a:pPr>
            <a:r>
              <a:rPr lang="en-GB" sz="2000">
                <a:latin typeface="Arial"/>
                <a:cs typeface="Arial"/>
              </a:rPr>
              <a:t>K-Means Clustering</a:t>
            </a:r>
          </a:p>
          <a:p>
            <a:pPr marL="285750" indent="-285750">
              <a:buFont typeface="Arial"/>
              <a:buChar char="•"/>
            </a:pPr>
            <a:r>
              <a:rPr lang="en-GB" sz="2000">
                <a:latin typeface="Arial"/>
                <a:cs typeface="Arial"/>
              </a:rPr>
              <a:t>Stock Prediction</a:t>
            </a:r>
          </a:p>
          <a:p>
            <a:pPr marL="285750" indent="-285750">
              <a:buFont typeface="Arial"/>
              <a:buChar char="•"/>
            </a:pPr>
            <a:r>
              <a:rPr lang="en-GB" sz="2000">
                <a:latin typeface="Arial"/>
                <a:cs typeface="Arial"/>
              </a:rPr>
              <a:t>Image Classification using CNN with keras</a:t>
            </a:r>
            <a:endParaRPr lang="en-GB" sz="2000" dirty="0">
              <a:latin typeface="Arial"/>
              <a:cs typeface="Arial"/>
            </a:endParaRPr>
          </a:p>
        </p:txBody>
      </p:sp>
      <p:sp>
        <p:nvSpPr>
          <p:cNvPr id="4" name="Slide Number Placeholder 3">
            <a:extLst>
              <a:ext uri="{FF2B5EF4-FFF2-40B4-BE49-F238E27FC236}">
                <a16:creationId xmlns:a16="http://schemas.microsoft.com/office/drawing/2014/main" id="{5ACE11B6-8A69-47E8-BCA8-A471F09CEFB3}"/>
              </a:ext>
            </a:extLst>
          </p:cNvPr>
          <p:cNvSpPr>
            <a:spLocks noGrp="1"/>
          </p:cNvSpPr>
          <p:nvPr>
            <p:ph type="sldNum" sz="quarter" idx="7"/>
          </p:nvPr>
        </p:nvSpPr>
        <p:spPr/>
        <p:txBody>
          <a:bodyPr/>
          <a:lstStyle/>
          <a:p>
            <a:fld id="{B6F15528-21DE-4FAA-801E-634DDDAF4B2B}" type="slidenum">
              <a:rPr lang="en-GB"/>
              <a:t>35</a:t>
            </a:fld>
            <a:endParaRPr lang="en-GB"/>
          </a:p>
        </p:txBody>
      </p:sp>
      <p:sp>
        <p:nvSpPr>
          <p:cNvPr id="3" name="Footer Placeholder 2">
            <a:extLst>
              <a:ext uri="{FF2B5EF4-FFF2-40B4-BE49-F238E27FC236}">
                <a16:creationId xmlns:a16="http://schemas.microsoft.com/office/drawing/2014/main" id="{A9FA3680-B7F7-4F95-8E9B-DCCADF9B70A3}"/>
              </a:ext>
            </a:extLst>
          </p:cNvPr>
          <p:cNvSpPr>
            <a:spLocks noGrp="1"/>
          </p:cNvSpPr>
          <p:nvPr>
            <p:ph type="ftr" sz="quarter" idx="5"/>
          </p:nvPr>
        </p:nvSpPr>
        <p:spPr/>
        <p:txBody>
          <a:bodyPr/>
          <a:lstStyle/>
          <a:p>
            <a:r>
              <a:rPr lang="en-GB"/>
              <a:t>Department of IT</a:t>
            </a:r>
          </a:p>
        </p:txBody>
      </p:sp>
    </p:spTree>
    <p:extLst>
      <p:ext uri="{BB962C8B-B14F-4D97-AF65-F5344CB8AC3E}">
        <p14:creationId xmlns:p14="http://schemas.microsoft.com/office/powerpoint/2010/main" val="1804015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889E37-A493-4CB2-BB67-7561CA5CBD1A}"/>
              </a:ext>
            </a:extLst>
          </p:cNvPr>
          <p:cNvSpPr>
            <a:spLocks noGrp="1"/>
          </p:cNvSpPr>
          <p:nvPr>
            <p:ph type="ctrTitle"/>
          </p:nvPr>
        </p:nvSpPr>
        <p:spPr>
          <a:xfrm>
            <a:off x="2697320" y="3959211"/>
            <a:ext cx="2380982" cy="760744"/>
          </a:xfrm>
        </p:spPr>
        <p:txBody>
          <a:bodyPr wrap="square" lIns="0" tIns="0" rIns="0" bIns="0" anchor="t">
            <a:normAutofit fontScale="90000"/>
          </a:bodyPr>
          <a:lstStyle/>
          <a:p>
            <a:r>
              <a:rPr lang="en-US" sz="1100">
                <a:solidFill>
                  <a:srgbClr val="C00000"/>
                </a:solidFill>
                <a:latin typeface="Arial"/>
                <a:cs typeface="Arial"/>
              </a:rPr>
              <a:t>Pyplot for population of Europiens</a:t>
            </a:r>
            <a:br>
              <a:rPr lang="en-US" sz="1100" dirty="0">
                <a:solidFill>
                  <a:srgbClr val="C00000"/>
                </a:solidFill>
                <a:latin typeface="Arial"/>
                <a:cs typeface="Arial"/>
              </a:rPr>
            </a:br>
            <a:r>
              <a:rPr lang="en-US" sz="1100">
                <a:solidFill>
                  <a:srgbClr val="C00000"/>
                </a:solidFill>
                <a:latin typeface="Arial"/>
                <a:cs typeface="Arial"/>
              </a:rPr>
              <a:t>Nasa image coloriser</a:t>
            </a:r>
            <a:br>
              <a:rPr lang="en-US" sz="1100" dirty="0">
                <a:solidFill>
                  <a:srgbClr val="C00000"/>
                </a:solidFill>
                <a:latin typeface="Arial"/>
                <a:cs typeface="Arial"/>
              </a:rPr>
            </a:br>
            <a:r>
              <a:rPr lang="en-US" sz="1100">
                <a:solidFill>
                  <a:srgbClr val="C00000"/>
                </a:solidFill>
                <a:latin typeface="Arial"/>
                <a:cs typeface="Arial"/>
              </a:rPr>
              <a:t>linear Regression</a:t>
            </a:r>
            <a:br>
              <a:rPr lang="en-US" sz="1100" dirty="0">
                <a:solidFill>
                  <a:srgbClr val="C00000"/>
                </a:solidFill>
                <a:latin typeface="Arial"/>
                <a:cs typeface="Arial"/>
              </a:rPr>
            </a:br>
            <a:r>
              <a:rPr lang="en-US" sz="1100">
                <a:solidFill>
                  <a:srgbClr val="C00000"/>
                </a:solidFill>
                <a:latin typeface="Arial"/>
                <a:cs typeface="Arial"/>
              </a:rPr>
              <a:t>Image Compression</a:t>
            </a:r>
            <a:br>
              <a:rPr lang="en-US" sz="1100" dirty="0">
                <a:solidFill>
                  <a:srgbClr val="C00000"/>
                </a:solidFill>
                <a:latin typeface="Arial"/>
                <a:cs typeface="Arial"/>
              </a:rPr>
            </a:br>
            <a:r>
              <a:rPr lang="en-US" sz="1100">
                <a:solidFill>
                  <a:srgbClr val="C00000"/>
                </a:solidFill>
                <a:latin typeface="Arial"/>
                <a:cs typeface="Arial"/>
              </a:rPr>
              <a:t>Speech Recognition</a:t>
            </a:r>
            <a:br>
              <a:rPr lang="en-US" sz="1100" dirty="0">
                <a:solidFill>
                  <a:srgbClr val="C00000"/>
                </a:solidFill>
                <a:latin typeface="Arial"/>
                <a:cs typeface="Arial"/>
              </a:rPr>
            </a:br>
            <a:r>
              <a:rPr lang="en-US" sz="1100">
                <a:solidFill>
                  <a:srgbClr val="C00000"/>
                </a:solidFill>
                <a:latin typeface="Arial"/>
                <a:cs typeface="Arial"/>
              </a:rPr>
              <a:t>Image classification</a:t>
            </a:r>
            <a:endParaRPr lang="en-US"/>
          </a:p>
        </p:txBody>
      </p:sp>
      <p:sp>
        <p:nvSpPr>
          <p:cNvPr id="6" name="Subtitle 5">
            <a:extLst>
              <a:ext uri="{FF2B5EF4-FFF2-40B4-BE49-F238E27FC236}">
                <a16:creationId xmlns:a16="http://schemas.microsoft.com/office/drawing/2014/main" id="{5EDBAB6E-9CF2-4FBA-B58E-FB63FDEE947D}"/>
              </a:ext>
            </a:extLst>
          </p:cNvPr>
          <p:cNvSpPr>
            <a:spLocks noGrp="1"/>
          </p:cNvSpPr>
          <p:nvPr>
            <p:ph type="subTitle" idx="4"/>
          </p:nvPr>
        </p:nvSpPr>
        <p:spPr>
          <a:xfrm>
            <a:off x="1415513" y="3736061"/>
            <a:ext cx="2272227" cy="276999"/>
          </a:xfrm>
        </p:spPr>
        <p:txBody>
          <a:bodyPr wrap="square" lIns="0" tIns="0" rIns="0" bIns="0" anchor="t">
            <a:spAutoFit/>
          </a:bodyPr>
          <a:lstStyle/>
          <a:p>
            <a:r>
              <a:rPr lang="en-GB">
                <a:latin typeface="Arial"/>
                <a:cs typeface="Calibri"/>
              </a:rPr>
              <a:t>Project Title</a:t>
            </a:r>
            <a:endParaRPr lang="en-GB" dirty="0">
              <a:latin typeface="Arial"/>
              <a:cs typeface="Calibri"/>
            </a:endParaRPr>
          </a:p>
        </p:txBody>
      </p:sp>
      <p:grpSp>
        <p:nvGrpSpPr>
          <p:cNvPr id="7" name="object 3">
            <a:extLst>
              <a:ext uri="{FF2B5EF4-FFF2-40B4-BE49-F238E27FC236}">
                <a16:creationId xmlns:a16="http://schemas.microsoft.com/office/drawing/2014/main" id="{92BCCE6D-9E9A-400A-9CCE-946DE61E6708}"/>
              </a:ext>
            </a:extLst>
          </p:cNvPr>
          <p:cNvGrpSpPr/>
          <p:nvPr/>
        </p:nvGrpSpPr>
        <p:grpSpPr>
          <a:xfrm>
            <a:off x="364681" y="0"/>
            <a:ext cx="1987250" cy="86995"/>
            <a:chOff x="364681" y="0"/>
            <a:chExt cx="1987250" cy="86995"/>
          </a:xfrm>
        </p:grpSpPr>
        <p:sp>
          <p:nvSpPr>
            <p:cNvPr id="14" name="object 4">
              <a:extLst>
                <a:ext uri="{FF2B5EF4-FFF2-40B4-BE49-F238E27FC236}">
                  <a16:creationId xmlns:a16="http://schemas.microsoft.com/office/drawing/2014/main" id="{2C234B7B-E813-4EF3-AFA7-C95C772F2DD5}"/>
                </a:ext>
              </a:extLst>
            </p:cNvPr>
            <p:cNvSpPr/>
            <p:nvPr/>
          </p:nvSpPr>
          <p:spPr>
            <a:xfrm>
              <a:off x="364681"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4285F4"/>
            </a:solidFill>
          </p:spPr>
          <p:txBody>
            <a:bodyPr wrap="square" lIns="0" tIns="0" rIns="0" bIns="0" rtlCol="0"/>
            <a:lstStyle/>
            <a:p>
              <a:endParaRPr/>
            </a:p>
          </p:txBody>
        </p:sp>
        <p:sp>
          <p:nvSpPr>
            <p:cNvPr id="16" name="object 5">
              <a:extLst>
                <a:ext uri="{FF2B5EF4-FFF2-40B4-BE49-F238E27FC236}">
                  <a16:creationId xmlns:a16="http://schemas.microsoft.com/office/drawing/2014/main" id="{E0E226B5-DE46-41BC-86A7-3194E22C9F8C}"/>
                </a:ext>
              </a:extLst>
            </p:cNvPr>
            <p:cNvSpPr/>
            <p:nvPr/>
          </p:nvSpPr>
          <p:spPr>
            <a:xfrm>
              <a:off x="861363"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E94234"/>
            </a:solidFill>
          </p:spPr>
          <p:txBody>
            <a:bodyPr wrap="square" lIns="0" tIns="0" rIns="0" bIns="0" rtlCol="0"/>
            <a:lstStyle/>
            <a:p>
              <a:endParaRPr/>
            </a:p>
          </p:txBody>
        </p:sp>
        <p:sp>
          <p:nvSpPr>
            <p:cNvPr id="17" name="object 6">
              <a:extLst>
                <a:ext uri="{FF2B5EF4-FFF2-40B4-BE49-F238E27FC236}">
                  <a16:creationId xmlns:a16="http://schemas.microsoft.com/office/drawing/2014/main" id="{FE5CDA1E-D509-475E-9625-B6B82739FCCC}"/>
                </a:ext>
              </a:extLst>
            </p:cNvPr>
            <p:cNvSpPr/>
            <p:nvPr/>
          </p:nvSpPr>
          <p:spPr>
            <a:xfrm>
              <a:off x="1358044"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FBBC04"/>
            </a:solidFill>
          </p:spPr>
          <p:txBody>
            <a:bodyPr wrap="square" lIns="0" tIns="0" rIns="0" bIns="0" rtlCol="0"/>
            <a:lstStyle/>
            <a:p>
              <a:endParaRPr/>
            </a:p>
          </p:txBody>
        </p:sp>
        <p:sp>
          <p:nvSpPr>
            <p:cNvPr id="18" name="object 7">
              <a:extLst>
                <a:ext uri="{FF2B5EF4-FFF2-40B4-BE49-F238E27FC236}">
                  <a16:creationId xmlns:a16="http://schemas.microsoft.com/office/drawing/2014/main" id="{955F1D97-B4D5-4BD8-A4A3-D6A8DF4AA223}"/>
                </a:ext>
              </a:extLst>
            </p:cNvPr>
            <p:cNvSpPr/>
            <p:nvPr/>
          </p:nvSpPr>
          <p:spPr>
            <a:xfrm>
              <a:off x="1854726"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34A852"/>
            </a:solidFill>
          </p:spPr>
          <p:txBody>
            <a:bodyPr wrap="square" lIns="0" tIns="0" rIns="0" bIns="0" rtlCol="0"/>
            <a:lstStyle/>
            <a:p>
              <a:endParaRPr/>
            </a:p>
          </p:txBody>
        </p:sp>
      </p:grpSp>
      <p:pic>
        <p:nvPicPr>
          <p:cNvPr id="3" name="Picture 3" descr="A screenshot of a computer&#10;&#10;Description automatically generated">
            <a:extLst>
              <a:ext uri="{FF2B5EF4-FFF2-40B4-BE49-F238E27FC236}">
                <a16:creationId xmlns:a16="http://schemas.microsoft.com/office/drawing/2014/main" id="{B0BE9642-4841-469F-80EA-0C22ED56CFE8}"/>
              </a:ext>
            </a:extLst>
          </p:cNvPr>
          <p:cNvPicPr>
            <a:picLocks noChangeAspect="1"/>
          </p:cNvPicPr>
          <p:nvPr/>
        </p:nvPicPr>
        <p:blipFill>
          <a:blip r:embed="rId2"/>
          <a:stretch>
            <a:fillRect/>
          </a:stretch>
        </p:blipFill>
        <p:spPr>
          <a:xfrm>
            <a:off x="310703" y="359401"/>
            <a:ext cx="2743200" cy="1543050"/>
          </a:xfrm>
          <a:prstGeom prst="rect">
            <a:avLst/>
          </a:prstGeom>
        </p:spPr>
      </p:pic>
      <p:pic>
        <p:nvPicPr>
          <p:cNvPr id="4" name="Picture 9" descr="Graphical user interface&#10;&#10;Description automatically generated">
            <a:extLst>
              <a:ext uri="{FF2B5EF4-FFF2-40B4-BE49-F238E27FC236}">
                <a16:creationId xmlns:a16="http://schemas.microsoft.com/office/drawing/2014/main" id="{DC9CAB6A-80A7-4F20-82B0-DAEFA7240888}"/>
              </a:ext>
            </a:extLst>
          </p:cNvPr>
          <p:cNvPicPr>
            <a:picLocks noChangeAspect="1"/>
          </p:cNvPicPr>
          <p:nvPr/>
        </p:nvPicPr>
        <p:blipFill>
          <a:blip r:embed="rId3"/>
          <a:stretch>
            <a:fillRect/>
          </a:stretch>
        </p:blipFill>
        <p:spPr>
          <a:xfrm>
            <a:off x="3272844" y="359402"/>
            <a:ext cx="2743200" cy="1543050"/>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B98916D5-2727-4695-B799-25531A9FBDEE}"/>
              </a:ext>
            </a:extLst>
          </p:cNvPr>
          <p:cNvPicPr>
            <a:picLocks noChangeAspect="1"/>
          </p:cNvPicPr>
          <p:nvPr/>
        </p:nvPicPr>
        <p:blipFill>
          <a:blip r:embed="rId4"/>
          <a:stretch>
            <a:fillRect/>
          </a:stretch>
        </p:blipFill>
        <p:spPr>
          <a:xfrm>
            <a:off x="6218886" y="359401"/>
            <a:ext cx="2630510" cy="1543050"/>
          </a:xfrm>
          <a:prstGeom prst="rect">
            <a:avLst/>
          </a:prstGeom>
        </p:spPr>
      </p:pic>
      <p:pic>
        <p:nvPicPr>
          <p:cNvPr id="12" name="Picture 12">
            <a:extLst>
              <a:ext uri="{FF2B5EF4-FFF2-40B4-BE49-F238E27FC236}">
                <a16:creationId xmlns:a16="http://schemas.microsoft.com/office/drawing/2014/main" id="{BD124A16-37CE-4BC6-B5B4-B3C6F5EC2EF1}"/>
              </a:ext>
            </a:extLst>
          </p:cNvPr>
          <p:cNvPicPr>
            <a:picLocks noChangeAspect="1"/>
          </p:cNvPicPr>
          <p:nvPr/>
        </p:nvPicPr>
        <p:blipFill>
          <a:blip r:embed="rId5"/>
          <a:stretch>
            <a:fillRect/>
          </a:stretch>
        </p:blipFill>
        <p:spPr>
          <a:xfrm>
            <a:off x="310703" y="2081950"/>
            <a:ext cx="2743200" cy="1543050"/>
          </a:xfrm>
          <a:prstGeom prst="rect">
            <a:avLst/>
          </a:prstGeom>
        </p:spPr>
      </p:pic>
      <p:pic>
        <p:nvPicPr>
          <p:cNvPr id="13" name="Picture 14" descr="A screenshot of a computer&#10;&#10;Description automatically generated">
            <a:extLst>
              <a:ext uri="{FF2B5EF4-FFF2-40B4-BE49-F238E27FC236}">
                <a16:creationId xmlns:a16="http://schemas.microsoft.com/office/drawing/2014/main" id="{79A0EAF7-7DEC-45E3-B16F-C2F1BA7FF848}"/>
              </a:ext>
            </a:extLst>
          </p:cNvPr>
          <p:cNvPicPr>
            <a:picLocks noChangeAspect="1"/>
          </p:cNvPicPr>
          <p:nvPr/>
        </p:nvPicPr>
        <p:blipFill>
          <a:blip r:embed="rId6"/>
          <a:stretch>
            <a:fillRect/>
          </a:stretch>
        </p:blipFill>
        <p:spPr>
          <a:xfrm>
            <a:off x="3313090" y="2081950"/>
            <a:ext cx="2743200" cy="1543050"/>
          </a:xfrm>
          <a:prstGeom prst="rect">
            <a:avLst/>
          </a:prstGeom>
        </p:spPr>
      </p:pic>
      <p:pic>
        <p:nvPicPr>
          <p:cNvPr id="15" name="Picture 18" descr="Graphical user interface, text&#10;&#10;Description automatically generated">
            <a:extLst>
              <a:ext uri="{FF2B5EF4-FFF2-40B4-BE49-F238E27FC236}">
                <a16:creationId xmlns:a16="http://schemas.microsoft.com/office/drawing/2014/main" id="{DEAA42F9-DC38-4581-849D-5022B13A0D59}"/>
              </a:ext>
            </a:extLst>
          </p:cNvPr>
          <p:cNvPicPr>
            <a:picLocks noChangeAspect="1"/>
          </p:cNvPicPr>
          <p:nvPr/>
        </p:nvPicPr>
        <p:blipFill>
          <a:blip r:embed="rId7"/>
          <a:stretch>
            <a:fillRect/>
          </a:stretch>
        </p:blipFill>
        <p:spPr>
          <a:xfrm>
            <a:off x="6162541" y="2081950"/>
            <a:ext cx="2743200" cy="1543050"/>
          </a:xfrm>
          <a:prstGeom prst="rect">
            <a:avLst/>
          </a:prstGeom>
        </p:spPr>
      </p:pic>
      <p:sp>
        <p:nvSpPr>
          <p:cNvPr id="11" name="Slide Number Placeholder 10">
            <a:extLst>
              <a:ext uri="{FF2B5EF4-FFF2-40B4-BE49-F238E27FC236}">
                <a16:creationId xmlns:a16="http://schemas.microsoft.com/office/drawing/2014/main" id="{85AB7FA9-2946-4E34-AF5B-11FF09C18C0B}"/>
              </a:ext>
            </a:extLst>
          </p:cNvPr>
          <p:cNvSpPr>
            <a:spLocks noGrp="1"/>
          </p:cNvSpPr>
          <p:nvPr>
            <p:ph type="sldNum" sz="quarter" idx="7"/>
          </p:nvPr>
        </p:nvSpPr>
        <p:spPr/>
        <p:txBody>
          <a:bodyPr/>
          <a:lstStyle/>
          <a:p>
            <a:fld id="{B6F15528-21DE-4FAA-801E-634DDDAF4B2B}" type="slidenum">
              <a:rPr lang="en-GB"/>
              <a:t>36</a:t>
            </a:fld>
            <a:endParaRPr lang="en-GB"/>
          </a:p>
        </p:txBody>
      </p:sp>
      <p:sp>
        <p:nvSpPr>
          <p:cNvPr id="2" name="Footer Placeholder 1">
            <a:extLst>
              <a:ext uri="{FF2B5EF4-FFF2-40B4-BE49-F238E27FC236}">
                <a16:creationId xmlns:a16="http://schemas.microsoft.com/office/drawing/2014/main" id="{C8BE6EFB-0D78-4040-B07C-BB92B998449F}"/>
              </a:ext>
            </a:extLst>
          </p:cNvPr>
          <p:cNvSpPr>
            <a:spLocks noGrp="1"/>
          </p:cNvSpPr>
          <p:nvPr>
            <p:ph type="ftr" sz="quarter" idx="5"/>
          </p:nvPr>
        </p:nvSpPr>
        <p:spPr/>
        <p:txBody>
          <a:bodyPr/>
          <a:lstStyle/>
          <a:p>
            <a:r>
              <a:rPr lang="en-GB"/>
              <a:t>Department of IT</a:t>
            </a:r>
          </a:p>
        </p:txBody>
      </p:sp>
    </p:spTree>
    <p:extLst>
      <p:ext uri="{BB962C8B-B14F-4D97-AF65-F5344CB8AC3E}">
        <p14:creationId xmlns:p14="http://schemas.microsoft.com/office/powerpoint/2010/main" val="2408509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FFAA3F"/>
          </a:solidFill>
        </p:spPr>
        <p:txBody>
          <a:bodyPr wrap="square" lIns="0" tIns="0" rIns="0" bIns="0" rtlCol="0"/>
          <a:lstStyle/>
          <a:p>
            <a:endParaRPr/>
          </a:p>
        </p:txBody>
      </p:sp>
      <p:sp>
        <p:nvSpPr>
          <p:cNvPr id="3" name="object 3"/>
          <p:cNvSpPr txBox="1"/>
          <p:nvPr/>
        </p:nvSpPr>
        <p:spPr>
          <a:xfrm>
            <a:off x="8788696" y="4855263"/>
            <a:ext cx="13970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ACACAC"/>
                </a:solidFill>
                <a:latin typeface="RobotoRegular"/>
                <a:cs typeface="RobotoRegular"/>
              </a:rPr>
              <a:t>32</a:t>
            </a:r>
            <a:endParaRPr sz="800">
              <a:latin typeface="RobotoRegular"/>
              <a:cs typeface="RobotoRegular"/>
            </a:endParaRPr>
          </a:p>
        </p:txBody>
      </p:sp>
      <p:sp>
        <p:nvSpPr>
          <p:cNvPr id="4" name="object 4"/>
          <p:cNvSpPr txBox="1">
            <a:spLocks noGrp="1"/>
          </p:cNvSpPr>
          <p:nvPr>
            <p:ph type="title"/>
          </p:nvPr>
        </p:nvSpPr>
        <p:spPr>
          <a:xfrm>
            <a:off x="4037119" y="2323714"/>
            <a:ext cx="1094105" cy="513080"/>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FFFFFF"/>
                </a:solidFill>
              </a:rPr>
              <a:t>Demo</a:t>
            </a:r>
            <a:endParaRPr sz="3200"/>
          </a:p>
        </p:txBody>
      </p:sp>
      <p:sp>
        <p:nvSpPr>
          <p:cNvPr id="6" name="Slide Number Placeholder 5">
            <a:extLst>
              <a:ext uri="{FF2B5EF4-FFF2-40B4-BE49-F238E27FC236}">
                <a16:creationId xmlns:a16="http://schemas.microsoft.com/office/drawing/2014/main" id="{784F9F86-15CA-44CA-84B1-A9D123B75168}"/>
              </a:ext>
            </a:extLst>
          </p:cNvPr>
          <p:cNvSpPr>
            <a:spLocks noGrp="1"/>
          </p:cNvSpPr>
          <p:nvPr>
            <p:ph type="sldNum" sz="quarter" idx="7"/>
          </p:nvPr>
        </p:nvSpPr>
        <p:spPr/>
        <p:txBody>
          <a:bodyPr/>
          <a:lstStyle/>
          <a:p>
            <a:fld id="{B6F15528-21DE-4FAA-801E-634DDDAF4B2B}" type="slidenum">
              <a:rPr lang="en-GB"/>
              <a:t>37</a:t>
            </a:fld>
            <a:endParaRPr lang="en-GB"/>
          </a:p>
        </p:txBody>
      </p:sp>
      <p:sp>
        <p:nvSpPr>
          <p:cNvPr id="5" name="Footer Placeholder 4">
            <a:extLst>
              <a:ext uri="{FF2B5EF4-FFF2-40B4-BE49-F238E27FC236}">
                <a16:creationId xmlns:a16="http://schemas.microsoft.com/office/drawing/2014/main" id="{217ABB25-DF47-450A-A90F-7118D097906C}"/>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024" y="1434461"/>
            <a:ext cx="5010150" cy="29591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666666"/>
                </a:solidFill>
                <a:latin typeface="Roboto"/>
                <a:cs typeface="Roboto"/>
              </a:rPr>
              <a:t>Pre-trained </a:t>
            </a:r>
            <a:r>
              <a:rPr sz="2000" spc="-5" dirty="0">
                <a:solidFill>
                  <a:srgbClr val="666666"/>
                </a:solidFill>
                <a:latin typeface="RobotoRegular"/>
                <a:cs typeface="RobotoRegular"/>
              </a:rPr>
              <a:t>models. No ML skill</a:t>
            </a:r>
            <a:r>
              <a:rPr sz="2000" spc="-50" dirty="0">
                <a:solidFill>
                  <a:srgbClr val="666666"/>
                </a:solidFill>
                <a:latin typeface="RobotoRegular"/>
                <a:cs typeface="RobotoRegular"/>
              </a:rPr>
              <a:t> </a:t>
            </a:r>
            <a:r>
              <a:rPr sz="2000" spc="-5" dirty="0">
                <a:solidFill>
                  <a:srgbClr val="666666"/>
                </a:solidFill>
                <a:latin typeface="RobotoRegular"/>
                <a:cs typeface="RobotoRegular"/>
              </a:rPr>
              <a:t>required</a:t>
            </a:r>
            <a:endParaRPr sz="2000">
              <a:latin typeface="RobotoRegular"/>
              <a:cs typeface="RobotoRegular"/>
            </a:endParaRPr>
          </a:p>
          <a:p>
            <a:pPr marL="12700" marR="200660">
              <a:lnSpc>
                <a:spcPct val="215600"/>
              </a:lnSpc>
            </a:pPr>
            <a:r>
              <a:rPr sz="2000" b="1" spc="-5" dirty="0">
                <a:solidFill>
                  <a:srgbClr val="666666"/>
                </a:solidFill>
                <a:latin typeface="Roboto"/>
                <a:cs typeface="Roboto"/>
              </a:rPr>
              <a:t>REST </a:t>
            </a:r>
            <a:r>
              <a:rPr sz="2000" spc="-5" dirty="0">
                <a:solidFill>
                  <a:srgbClr val="666666"/>
                </a:solidFill>
                <a:latin typeface="RobotoRegular"/>
                <a:cs typeface="RobotoRegular"/>
              </a:rPr>
              <a:t>API: receives audio and returns texts  Supports </a:t>
            </a:r>
            <a:r>
              <a:rPr sz="2000" b="1" spc="-5" dirty="0">
                <a:solidFill>
                  <a:srgbClr val="666666"/>
                </a:solidFill>
                <a:latin typeface="Roboto"/>
                <a:cs typeface="Roboto"/>
              </a:rPr>
              <a:t>80+</a:t>
            </a:r>
            <a:r>
              <a:rPr sz="2000" b="1" spc="-10" dirty="0">
                <a:solidFill>
                  <a:srgbClr val="666666"/>
                </a:solidFill>
                <a:latin typeface="Roboto"/>
                <a:cs typeface="Roboto"/>
              </a:rPr>
              <a:t> </a:t>
            </a:r>
            <a:r>
              <a:rPr sz="2000" spc="-5" dirty="0">
                <a:solidFill>
                  <a:srgbClr val="666666"/>
                </a:solidFill>
                <a:latin typeface="RobotoRegular"/>
                <a:cs typeface="RobotoRegular"/>
              </a:rPr>
              <a:t>languages</a:t>
            </a:r>
            <a:endParaRPr sz="2000">
              <a:latin typeface="RobotoRegular"/>
              <a:cs typeface="RobotoRegular"/>
            </a:endParaRPr>
          </a:p>
          <a:p>
            <a:pPr>
              <a:lnSpc>
                <a:spcPct val="100000"/>
              </a:lnSpc>
              <a:spcBef>
                <a:spcPts val="15"/>
              </a:spcBef>
            </a:pPr>
            <a:endParaRPr sz="2300">
              <a:latin typeface="RobotoRegular"/>
              <a:cs typeface="RobotoRegular"/>
            </a:endParaRPr>
          </a:p>
          <a:p>
            <a:pPr marL="12700">
              <a:lnSpc>
                <a:spcPct val="100000"/>
              </a:lnSpc>
            </a:pPr>
            <a:r>
              <a:rPr sz="2000" b="1" spc="-5" dirty="0">
                <a:solidFill>
                  <a:srgbClr val="666666"/>
                </a:solidFill>
                <a:latin typeface="Roboto"/>
                <a:cs typeface="Roboto"/>
              </a:rPr>
              <a:t>Streaming </a:t>
            </a:r>
            <a:r>
              <a:rPr sz="2000" spc="-5" dirty="0">
                <a:solidFill>
                  <a:srgbClr val="666666"/>
                </a:solidFill>
                <a:latin typeface="RobotoRegular"/>
                <a:cs typeface="RobotoRegular"/>
              </a:rPr>
              <a:t>or </a:t>
            </a:r>
            <a:r>
              <a:rPr sz="2000" b="1" spc="-5" dirty="0">
                <a:solidFill>
                  <a:srgbClr val="666666"/>
                </a:solidFill>
                <a:latin typeface="Roboto"/>
                <a:cs typeface="Roboto"/>
              </a:rPr>
              <a:t>non-streaming</a:t>
            </a:r>
            <a:endParaRPr sz="2000">
              <a:latin typeface="Roboto"/>
              <a:cs typeface="Roboto"/>
            </a:endParaRPr>
          </a:p>
          <a:p>
            <a:pPr>
              <a:lnSpc>
                <a:spcPct val="100000"/>
              </a:lnSpc>
              <a:spcBef>
                <a:spcPts val="5"/>
              </a:spcBef>
            </a:pPr>
            <a:endParaRPr sz="2100">
              <a:latin typeface="Roboto"/>
              <a:cs typeface="Roboto"/>
            </a:endParaRPr>
          </a:p>
          <a:p>
            <a:pPr marL="12700">
              <a:lnSpc>
                <a:spcPct val="100000"/>
              </a:lnSpc>
            </a:pPr>
            <a:r>
              <a:rPr sz="2000" b="1" spc="-5" dirty="0">
                <a:solidFill>
                  <a:srgbClr val="666666"/>
                </a:solidFill>
                <a:latin typeface="Roboto"/>
                <a:cs typeface="Roboto"/>
              </a:rPr>
              <a:t>Limited </a:t>
            </a:r>
            <a:r>
              <a:rPr sz="2000" b="1" dirty="0">
                <a:solidFill>
                  <a:srgbClr val="666666"/>
                </a:solidFill>
                <a:latin typeface="Roboto"/>
                <a:cs typeface="Roboto"/>
              </a:rPr>
              <a:t>Preview </a:t>
            </a:r>
            <a:r>
              <a:rPr sz="2000" dirty="0">
                <a:solidFill>
                  <a:srgbClr val="666666"/>
                </a:solidFill>
                <a:latin typeface="RobotoRegular"/>
                <a:cs typeface="RobotoRegular"/>
              </a:rPr>
              <a:t>-</a:t>
            </a:r>
            <a:r>
              <a:rPr sz="2000" spc="-75" dirty="0">
                <a:solidFill>
                  <a:srgbClr val="666666"/>
                </a:solidFill>
                <a:latin typeface="RobotoRegular"/>
                <a:cs typeface="RobotoRegular"/>
              </a:rPr>
              <a:t> </a:t>
            </a:r>
            <a:r>
              <a:rPr sz="2000" spc="-5" dirty="0">
                <a:solidFill>
                  <a:srgbClr val="666666"/>
                </a:solidFill>
                <a:latin typeface="RobotoRegular"/>
                <a:cs typeface="RobotoRegular"/>
              </a:rPr>
              <a:t>cloud.google.com/</a:t>
            </a:r>
            <a:r>
              <a:rPr sz="2000" b="1" spc="-5" dirty="0">
                <a:solidFill>
                  <a:srgbClr val="666666"/>
                </a:solidFill>
                <a:latin typeface="Roboto"/>
                <a:cs typeface="Roboto"/>
              </a:rPr>
              <a:t>speech</a:t>
            </a:r>
            <a:endParaRPr sz="2000">
              <a:latin typeface="Roboto"/>
              <a:cs typeface="Roboto"/>
            </a:endParaRPr>
          </a:p>
        </p:txBody>
      </p:sp>
      <p:sp>
        <p:nvSpPr>
          <p:cNvPr id="3" name="object 3"/>
          <p:cNvSpPr txBox="1">
            <a:spLocks noGrp="1"/>
          </p:cNvSpPr>
          <p:nvPr>
            <p:ph type="title"/>
          </p:nvPr>
        </p:nvSpPr>
        <p:spPr>
          <a:xfrm>
            <a:off x="454024" y="363600"/>
            <a:ext cx="2835910"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595959"/>
                </a:solidFill>
              </a:rPr>
              <a:t>Cloud Speech</a:t>
            </a:r>
            <a:r>
              <a:rPr sz="2800" spc="-95" dirty="0">
                <a:solidFill>
                  <a:srgbClr val="595959"/>
                </a:solidFill>
              </a:rPr>
              <a:t> </a:t>
            </a:r>
            <a:r>
              <a:rPr sz="2800" spc="-5" dirty="0">
                <a:solidFill>
                  <a:srgbClr val="595959"/>
                </a:solidFill>
              </a:rPr>
              <a:t>API</a:t>
            </a:r>
            <a:endParaRPr sz="2800"/>
          </a:p>
        </p:txBody>
      </p:sp>
      <p:sp>
        <p:nvSpPr>
          <p:cNvPr id="4" name="object 4"/>
          <p:cNvSpPr/>
          <p:nvPr/>
        </p:nvSpPr>
        <p:spPr>
          <a:xfrm>
            <a:off x="6675736" y="1604321"/>
            <a:ext cx="1934846" cy="1934846"/>
          </a:xfrm>
          <a:prstGeom prst="rect">
            <a:avLst/>
          </a:prstGeom>
          <a:blipFill>
            <a:blip r:embed="rId2"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953AD8B8-CE98-4042-B29E-062FCAF33953}"/>
              </a:ext>
            </a:extLst>
          </p:cNvPr>
          <p:cNvSpPr>
            <a:spLocks noGrp="1"/>
          </p:cNvSpPr>
          <p:nvPr>
            <p:ph type="sldNum" sz="quarter" idx="7"/>
          </p:nvPr>
        </p:nvSpPr>
        <p:spPr/>
        <p:txBody>
          <a:bodyPr/>
          <a:lstStyle/>
          <a:p>
            <a:fld id="{B6F15528-21DE-4FAA-801E-634DDDAF4B2B}" type="slidenum">
              <a:rPr lang="en-GB"/>
              <a:t>38</a:t>
            </a:fld>
            <a:endParaRPr lang="en-GB"/>
          </a:p>
        </p:txBody>
      </p:sp>
      <p:sp>
        <p:nvSpPr>
          <p:cNvPr id="5" name="Footer Placeholder 4">
            <a:extLst>
              <a:ext uri="{FF2B5EF4-FFF2-40B4-BE49-F238E27FC236}">
                <a16:creationId xmlns:a16="http://schemas.microsoft.com/office/drawing/2014/main" id="{B878864F-1DF5-4468-BBAD-2B13ABBB2E8A}"/>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FFAA3F"/>
          </a:solidFill>
        </p:spPr>
        <p:txBody>
          <a:bodyPr wrap="square" lIns="0" tIns="0" rIns="0" bIns="0" rtlCol="0"/>
          <a:lstStyle/>
          <a:p>
            <a:endParaRPr/>
          </a:p>
        </p:txBody>
      </p:sp>
      <p:sp>
        <p:nvSpPr>
          <p:cNvPr id="3" name="object 3"/>
          <p:cNvSpPr txBox="1"/>
          <p:nvPr/>
        </p:nvSpPr>
        <p:spPr>
          <a:xfrm>
            <a:off x="8788696" y="4855263"/>
            <a:ext cx="13970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ACACAC"/>
                </a:solidFill>
                <a:latin typeface="RobotoRegular"/>
                <a:cs typeface="RobotoRegular"/>
              </a:rPr>
              <a:t>34</a:t>
            </a:r>
            <a:endParaRPr sz="800">
              <a:latin typeface="RobotoRegular"/>
              <a:cs typeface="RobotoRegular"/>
            </a:endParaRPr>
          </a:p>
        </p:txBody>
      </p:sp>
      <p:sp>
        <p:nvSpPr>
          <p:cNvPr id="4" name="object 4"/>
          <p:cNvSpPr txBox="1">
            <a:spLocks noGrp="1"/>
          </p:cNvSpPr>
          <p:nvPr>
            <p:ph type="title"/>
          </p:nvPr>
        </p:nvSpPr>
        <p:spPr>
          <a:xfrm>
            <a:off x="4037119" y="2323714"/>
            <a:ext cx="1094105" cy="513080"/>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FFFFFF"/>
                </a:solidFill>
              </a:rPr>
              <a:t>Demo</a:t>
            </a:r>
            <a:endParaRPr sz="3200"/>
          </a:p>
        </p:txBody>
      </p:sp>
      <p:sp>
        <p:nvSpPr>
          <p:cNvPr id="6" name="Slide Number Placeholder 5">
            <a:extLst>
              <a:ext uri="{FF2B5EF4-FFF2-40B4-BE49-F238E27FC236}">
                <a16:creationId xmlns:a16="http://schemas.microsoft.com/office/drawing/2014/main" id="{B5EDB5DA-AE68-4CEE-A318-057B9CB7B8F0}"/>
              </a:ext>
            </a:extLst>
          </p:cNvPr>
          <p:cNvSpPr>
            <a:spLocks noGrp="1"/>
          </p:cNvSpPr>
          <p:nvPr>
            <p:ph type="sldNum" sz="quarter" idx="7"/>
          </p:nvPr>
        </p:nvSpPr>
        <p:spPr/>
        <p:txBody>
          <a:bodyPr/>
          <a:lstStyle/>
          <a:p>
            <a:fld id="{B6F15528-21DE-4FAA-801E-634DDDAF4B2B}" type="slidenum">
              <a:rPr lang="en-GB"/>
              <a:t>39</a:t>
            </a:fld>
            <a:endParaRPr lang="en-GB"/>
          </a:p>
        </p:txBody>
      </p:sp>
      <p:sp>
        <p:nvSpPr>
          <p:cNvPr id="5" name="Footer Placeholder 4">
            <a:extLst>
              <a:ext uri="{FF2B5EF4-FFF2-40B4-BE49-F238E27FC236}">
                <a16:creationId xmlns:a16="http://schemas.microsoft.com/office/drawing/2014/main" id="{3B8E959A-EAB1-4379-B418-B89C2B16B0F3}"/>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2">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889E37-A493-4CB2-BB67-7561CA5CBD1A}"/>
              </a:ext>
            </a:extLst>
          </p:cNvPr>
          <p:cNvSpPr>
            <a:spLocks noGrp="1"/>
          </p:cNvSpPr>
          <p:nvPr>
            <p:ph type="ctrTitle"/>
          </p:nvPr>
        </p:nvSpPr>
        <p:spPr>
          <a:xfrm>
            <a:off x="403270" y="369227"/>
            <a:ext cx="7886700" cy="994173"/>
          </a:xfrm>
        </p:spPr>
        <p:txBody>
          <a:bodyPr wrap="square" lIns="0" tIns="0" rIns="0" bIns="0" anchor="t">
            <a:normAutofit/>
          </a:bodyPr>
          <a:lstStyle/>
          <a:p>
            <a:r>
              <a:rPr lang="en-US" dirty="0">
                <a:solidFill>
                  <a:srgbClr val="C00000"/>
                </a:solidFill>
                <a:latin typeface="Arial"/>
                <a:cs typeface="Arial"/>
              </a:rPr>
              <a:t>Introduction</a:t>
            </a:r>
            <a:endParaRPr lang="en-US" dirty="0"/>
          </a:p>
        </p:txBody>
      </p:sp>
      <p:sp>
        <p:nvSpPr>
          <p:cNvPr id="6" name="Subtitle 5">
            <a:extLst>
              <a:ext uri="{FF2B5EF4-FFF2-40B4-BE49-F238E27FC236}">
                <a16:creationId xmlns:a16="http://schemas.microsoft.com/office/drawing/2014/main" id="{5EDBAB6E-9CF2-4FBA-B58E-FB63FDEE947D}"/>
              </a:ext>
            </a:extLst>
          </p:cNvPr>
          <p:cNvSpPr>
            <a:spLocks noGrp="1"/>
          </p:cNvSpPr>
          <p:nvPr>
            <p:ph type="subTitle" idx="4"/>
          </p:nvPr>
        </p:nvSpPr>
        <p:spPr>
          <a:xfrm>
            <a:off x="1431610" y="926857"/>
            <a:ext cx="7311085" cy="1107996"/>
          </a:xfrm>
        </p:spPr>
        <p:txBody>
          <a:bodyPr wrap="square" lIns="0" tIns="0" rIns="0" bIns="0" anchor="t">
            <a:spAutoFit/>
          </a:bodyPr>
          <a:lstStyle/>
          <a:p>
            <a:pPr marL="342900" indent="-342900">
              <a:buFont typeface="Arial"/>
              <a:buChar char="•"/>
            </a:pPr>
            <a:r>
              <a:rPr lang="en-US" dirty="0">
                <a:latin typeface="Arial"/>
                <a:cs typeface="Arial"/>
              </a:rPr>
              <a:t>AI Platform enables many parts of the machine learning (ML) workflow. This document provides an introductory description of the overall ML process and explains where each AI Platform service fits into the process.</a:t>
            </a:r>
            <a:endParaRPr lang="en-US" dirty="0"/>
          </a:p>
        </p:txBody>
      </p:sp>
      <p:grpSp>
        <p:nvGrpSpPr>
          <p:cNvPr id="7" name="object 3">
            <a:extLst>
              <a:ext uri="{FF2B5EF4-FFF2-40B4-BE49-F238E27FC236}">
                <a16:creationId xmlns:a16="http://schemas.microsoft.com/office/drawing/2014/main" id="{92BCCE6D-9E9A-400A-9CCE-946DE61E6708}"/>
              </a:ext>
            </a:extLst>
          </p:cNvPr>
          <p:cNvGrpSpPr/>
          <p:nvPr/>
        </p:nvGrpSpPr>
        <p:grpSpPr>
          <a:xfrm>
            <a:off x="364681" y="0"/>
            <a:ext cx="1987250" cy="86995"/>
            <a:chOff x="364681" y="0"/>
            <a:chExt cx="1987250" cy="86995"/>
          </a:xfrm>
        </p:grpSpPr>
        <p:sp>
          <p:nvSpPr>
            <p:cNvPr id="14" name="object 4">
              <a:extLst>
                <a:ext uri="{FF2B5EF4-FFF2-40B4-BE49-F238E27FC236}">
                  <a16:creationId xmlns:a16="http://schemas.microsoft.com/office/drawing/2014/main" id="{2C234B7B-E813-4EF3-AFA7-C95C772F2DD5}"/>
                </a:ext>
              </a:extLst>
            </p:cNvPr>
            <p:cNvSpPr/>
            <p:nvPr/>
          </p:nvSpPr>
          <p:spPr>
            <a:xfrm>
              <a:off x="364681"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4285F4"/>
            </a:solidFill>
          </p:spPr>
          <p:txBody>
            <a:bodyPr wrap="square" lIns="0" tIns="0" rIns="0" bIns="0" rtlCol="0"/>
            <a:lstStyle/>
            <a:p>
              <a:endParaRPr/>
            </a:p>
          </p:txBody>
        </p:sp>
        <p:sp>
          <p:nvSpPr>
            <p:cNvPr id="16" name="object 5">
              <a:extLst>
                <a:ext uri="{FF2B5EF4-FFF2-40B4-BE49-F238E27FC236}">
                  <a16:creationId xmlns:a16="http://schemas.microsoft.com/office/drawing/2014/main" id="{E0E226B5-DE46-41BC-86A7-3194E22C9F8C}"/>
                </a:ext>
              </a:extLst>
            </p:cNvPr>
            <p:cNvSpPr/>
            <p:nvPr/>
          </p:nvSpPr>
          <p:spPr>
            <a:xfrm>
              <a:off x="861363"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E94234"/>
            </a:solidFill>
          </p:spPr>
          <p:txBody>
            <a:bodyPr wrap="square" lIns="0" tIns="0" rIns="0" bIns="0" rtlCol="0"/>
            <a:lstStyle/>
            <a:p>
              <a:endParaRPr/>
            </a:p>
          </p:txBody>
        </p:sp>
        <p:sp>
          <p:nvSpPr>
            <p:cNvPr id="17" name="object 6">
              <a:extLst>
                <a:ext uri="{FF2B5EF4-FFF2-40B4-BE49-F238E27FC236}">
                  <a16:creationId xmlns:a16="http://schemas.microsoft.com/office/drawing/2014/main" id="{FE5CDA1E-D509-475E-9625-B6B82739FCCC}"/>
                </a:ext>
              </a:extLst>
            </p:cNvPr>
            <p:cNvSpPr/>
            <p:nvPr/>
          </p:nvSpPr>
          <p:spPr>
            <a:xfrm>
              <a:off x="1358044"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FBBC04"/>
            </a:solidFill>
          </p:spPr>
          <p:txBody>
            <a:bodyPr wrap="square" lIns="0" tIns="0" rIns="0" bIns="0" rtlCol="0"/>
            <a:lstStyle/>
            <a:p>
              <a:endParaRPr/>
            </a:p>
          </p:txBody>
        </p:sp>
        <p:sp>
          <p:nvSpPr>
            <p:cNvPr id="18" name="object 7">
              <a:extLst>
                <a:ext uri="{FF2B5EF4-FFF2-40B4-BE49-F238E27FC236}">
                  <a16:creationId xmlns:a16="http://schemas.microsoft.com/office/drawing/2014/main" id="{955F1D97-B4D5-4BD8-A4A3-D6A8DF4AA223}"/>
                </a:ext>
              </a:extLst>
            </p:cNvPr>
            <p:cNvSpPr/>
            <p:nvPr/>
          </p:nvSpPr>
          <p:spPr>
            <a:xfrm>
              <a:off x="1854726"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34A852"/>
            </a:solidFill>
          </p:spPr>
          <p:txBody>
            <a:bodyPr wrap="square" lIns="0" tIns="0" rIns="0" bIns="0" rtlCol="0"/>
            <a:lstStyle/>
            <a:p>
              <a:endParaRPr/>
            </a:p>
          </p:txBody>
        </p:sp>
      </p:grpSp>
      <p:sp>
        <p:nvSpPr>
          <p:cNvPr id="2" name="TextBox 1">
            <a:extLst>
              <a:ext uri="{FF2B5EF4-FFF2-40B4-BE49-F238E27FC236}">
                <a16:creationId xmlns:a16="http://schemas.microsoft.com/office/drawing/2014/main" id="{FA4CEEAA-AE76-447C-BAF6-B046456E12F9}"/>
              </a:ext>
            </a:extLst>
          </p:cNvPr>
          <p:cNvSpPr txBox="1"/>
          <p:nvPr/>
        </p:nvSpPr>
        <p:spPr>
          <a:xfrm>
            <a:off x="1357110" y="2085571"/>
            <a:ext cx="659881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dirty="0">
                <a:latin typeface="Arial"/>
                <a:cs typeface="Arial"/>
              </a:rPr>
              <a:t>Machine Intelligence made easy:  Vision/Speech API, TensorFlow ,Prediction Cases and Cloud ML</a:t>
            </a:r>
            <a:endParaRPr lang="en-US">
              <a:ea typeface="+mn-lt"/>
              <a:cs typeface="+mn-lt"/>
            </a:endParaRPr>
          </a:p>
          <a:p>
            <a:pPr algn="l"/>
            <a:endParaRPr lang="en-GB" b="1" dirty="0">
              <a:cs typeface="Calibri"/>
            </a:endParaRPr>
          </a:p>
        </p:txBody>
      </p:sp>
      <p:sp>
        <p:nvSpPr>
          <p:cNvPr id="3" name="TextBox 2">
            <a:extLst>
              <a:ext uri="{FF2B5EF4-FFF2-40B4-BE49-F238E27FC236}">
                <a16:creationId xmlns:a16="http://schemas.microsoft.com/office/drawing/2014/main" id="{1D1434B3-F301-48ED-82AA-8FBC48A8D91B}"/>
              </a:ext>
            </a:extLst>
          </p:cNvPr>
          <p:cNvSpPr txBox="1"/>
          <p:nvPr/>
        </p:nvSpPr>
        <p:spPr>
          <a:xfrm>
            <a:off x="1355098" y="2824096"/>
            <a:ext cx="67597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dirty="0">
                <a:latin typeface="Arial"/>
                <a:cs typeface="Arial"/>
              </a:rPr>
              <a:t>Reduce Ideation Spam, Transaction fraudulent ,&amp;Image </a:t>
            </a:r>
            <a:r>
              <a:rPr lang="en-US" dirty="0" err="1">
                <a:latin typeface="Arial"/>
                <a:cs typeface="Arial"/>
              </a:rPr>
              <a:t>Coloriser</a:t>
            </a:r>
            <a:r>
              <a:rPr lang="en-US" dirty="0">
                <a:latin typeface="Arial"/>
                <a:cs typeface="Arial"/>
              </a:rPr>
              <a:t> and soon</a:t>
            </a:r>
          </a:p>
        </p:txBody>
      </p:sp>
      <p:sp>
        <p:nvSpPr>
          <p:cNvPr id="4" name="TextBox 3">
            <a:extLst>
              <a:ext uri="{FF2B5EF4-FFF2-40B4-BE49-F238E27FC236}">
                <a16:creationId xmlns:a16="http://schemas.microsoft.com/office/drawing/2014/main" id="{02C03052-9F12-4E5F-958B-DCAB6C9A6B25}"/>
              </a:ext>
            </a:extLst>
          </p:cNvPr>
          <p:cNvSpPr txBox="1"/>
          <p:nvPr/>
        </p:nvSpPr>
        <p:spPr>
          <a:xfrm>
            <a:off x="1353088" y="3554569"/>
            <a:ext cx="75486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G</a:t>
            </a:r>
            <a:r>
              <a:rPr lang="en-GB" dirty="0">
                <a:latin typeface="Arial"/>
                <a:ea typeface="+mn-lt"/>
                <a:cs typeface="+mn-lt"/>
              </a:rPr>
              <a:t>oogle Cloud Platform (GCP) is aiming to ease data engineering tasks for enterprises with the release of new tools and features that support the development of advanced machine learning applications and provide cross-cloud analytics capabilities</a:t>
            </a:r>
            <a:endParaRPr lang="en-US">
              <a:latin typeface="Arial"/>
              <a:cs typeface="Arial"/>
            </a:endParaRPr>
          </a:p>
        </p:txBody>
      </p:sp>
      <p:sp>
        <p:nvSpPr>
          <p:cNvPr id="11" name="Slide Number Placeholder 10">
            <a:extLst>
              <a:ext uri="{FF2B5EF4-FFF2-40B4-BE49-F238E27FC236}">
                <a16:creationId xmlns:a16="http://schemas.microsoft.com/office/drawing/2014/main" id="{85888919-60F2-4168-A5EE-DC69A10961F0}"/>
              </a:ext>
            </a:extLst>
          </p:cNvPr>
          <p:cNvSpPr>
            <a:spLocks noGrp="1"/>
          </p:cNvSpPr>
          <p:nvPr>
            <p:ph type="sldNum" sz="quarter" idx="7"/>
          </p:nvPr>
        </p:nvSpPr>
        <p:spPr>
          <a:xfrm>
            <a:off x="6742832" y="4667708"/>
            <a:ext cx="2103120" cy="257175"/>
          </a:xfrm>
        </p:spPr>
        <p:txBody>
          <a:bodyPr/>
          <a:lstStyle/>
          <a:p>
            <a:fld id="{B6F15528-21DE-4FAA-801E-634DDDAF4B2B}" type="slidenum">
              <a:rPr lang="en-GB"/>
              <a:t>4</a:t>
            </a:fld>
            <a:endParaRPr lang="en-GB"/>
          </a:p>
        </p:txBody>
      </p:sp>
      <p:sp>
        <p:nvSpPr>
          <p:cNvPr id="10" name="Footer Placeholder 9">
            <a:extLst>
              <a:ext uri="{FF2B5EF4-FFF2-40B4-BE49-F238E27FC236}">
                <a16:creationId xmlns:a16="http://schemas.microsoft.com/office/drawing/2014/main" id="{2354D737-E033-4AEC-B178-9E85D795ED7A}"/>
              </a:ext>
            </a:extLst>
          </p:cNvPr>
          <p:cNvSpPr>
            <a:spLocks noGrp="1"/>
          </p:cNvSpPr>
          <p:nvPr>
            <p:ph type="ftr" sz="quarter" idx="5"/>
          </p:nvPr>
        </p:nvSpPr>
        <p:spPr>
          <a:xfrm>
            <a:off x="3152365" y="4696645"/>
            <a:ext cx="2926080" cy="257175"/>
          </a:xfrm>
        </p:spPr>
        <p:txBody>
          <a:bodyPr/>
          <a:lstStyle/>
          <a:p>
            <a:r>
              <a:rPr lang="en-GB"/>
              <a:t>Department of IT</a:t>
            </a:r>
          </a:p>
        </p:txBody>
      </p:sp>
    </p:spTree>
    <p:extLst>
      <p:ext uri="{BB962C8B-B14F-4D97-AF65-F5344CB8AC3E}">
        <p14:creationId xmlns:p14="http://schemas.microsoft.com/office/powerpoint/2010/main" val="378626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333333"/>
          </a:solidFill>
        </p:spPr>
        <p:txBody>
          <a:bodyPr wrap="square" lIns="0" tIns="0" rIns="0" bIns="0" rtlCol="0"/>
          <a:lstStyle/>
          <a:p>
            <a:endParaRPr/>
          </a:p>
        </p:txBody>
      </p:sp>
      <p:grpSp>
        <p:nvGrpSpPr>
          <p:cNvPr id="3" name="object 3"/>
          <p:cNvGrpSpPr/>
          <p:nvPr/>
        </p:nvGrpSpPr>
        <p:grpSpPr>
          <a:xfrm>
            <a:off x="364681" y="0"/>
            <a:ext cx="1986914" cy="86995"/>
            <a:chOff x="364681" y="0"/>
            <a:chExt cx="1986914" cy="86995"/>
          </a:xfrm>
        </p:grpSpPr>
        <p:sp>
          <p:nvSpPr>
            <p:cNvPr id="4" name="object 4"/>
            <p:cNvSpPr/>
            <p:nvPr/>
          </p:nvSpPr>
          <p:spPr>
            <a:xfrm>
              <a:off x="364681"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4285F4"/>
            </a:solidFill>
          </p:spPr>
          <p:txBody>
            <a:bodyPr wrap="square" lIns="0" tIns="0" rIns="0" bIns="0" rtlCol="0"/>
            <a:lstStyle/>
            <a:p>
              <a:endParaRPr/>
            </a:p>
          </p:txBody>
        </p:sp>
        <p:sp>
          <p:nvSpPr>
            <p:cNvPr id="5" name="object 5"/>
            <p:cNvSpPr/>
            <p:nvPr/>
          </p:nvSpPr>
          <p:spPr>
            <a:xfrm>
              <a:off x="861363"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E94234"/>
            </a:solidFill>
          </p:spPr>
          <p:txBody>
            <a:bodyPr wrap="square" lIns="0" tIns="0" rIns="0" bIns="0" rtlCol="0"/>
            <a:lstStyle/>
            <a:p>
              <a:endParaRPr/>
            </a:p>
          </p:txBody>
        </p:sp>
        <p:sp>
          <p:nvSpPr>
            <p:cNvPr id="6" name="object 6"/>
            <p:cNvSpPr/>
            <p:nvPr/>
          </p:nvSpPr>
          <p:spPr>
            <a:xfrm>
              <a:off x="1358044"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FBBC04"/>
            </a:solidFill>
          </p:spPr>
          <p:txBody>
            <a:bodyPr wrap="square" lIns="0" tIns="0" rIns="0" bIns="0" rtlCol="0"/>
            <a:lstStyle/>
            <a:p>
              <a:endParaRPr/>
            </a:p>
          </p:txBody>
        </p:sp>
        <p:sp>
          <p:nvSpPr>
            <p:cNvPr id="7" name="object 7"/>
            <p:cNvSpPr/>
            <p:nvPr/>
          </p:nvSpPr>
          <p:spPr>
            <a:xfrm>
              <a:off x="1854726"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34A852"/>
            </a:solidFill>
          </p:spPr>
          <p:txBody>
            <a:bodyPr wrap="square" lIns="0" tIns="0" rIns="0" bIns="0" rtlCol="0"/>
            <a:lstStyle/>
            <a:p>
              <a:endParaRPr/>
            </a:p>
          </p:txBody>
        </p:sp>
      </p:grpSp>
      <p:sp>
        <p:nvSpPr>
          <p:cNvPr id="8" name="object 8"/>
          <p:cNvSpPr txBox="1">
            <a:spLocks noGrp="1"/>
          </p:cNvSpPr>
          <p:nvPr>
            <p:ph type="title"/>
          </p:nvPr>
        </p:nvSpPr>
        <p:spPr>
          <a:xfrm>
            <a:off x="516024" y="2207303"/>
            <a:ext cx="2673985" cy="635000"/>
          </a:xfrm>
          <a:prstGeom prst="rect">
            <a:avLst/>
          </a:prstGeom>
        </p:spPr>
        <p:txBody>
          <a:bodyPr vert="horz" wrap="square" lIns="0" tIns="12700" rIns="0" bIns="0" rtlCol="0">
            <a:spAutoFit/>
          </a:bodyPr>
          <a:lstStyle/>
          <a:p>
            <a:pPr marL="12700">
              <a:lnSpc>
                <a:spcPct val="100000"/>
              </a:lnSpc>
              <a:spcBef>
                <a:spcPts val="100"/>
              </a:spcBef>
            </a:pPr>
            <a:r>
              <a:rPr sz="4000" spc="-5" dirty="0">
                <a:solidFill>
                  <a:srgbClr val="FFFFFF"/>
                </a:solidFill>
              </a:rPr>
              <a:t>TensorFlow</a:t>
            </a:r>
            <a:endParaRPr sz="4000"/>
          </a:p>
        </p:txBody>
      </p:sp>
      <p:sp>
        <p:nvSpPr>
          <p:cNvPr id="10" name="Slide Number Placeholder 9">
            <a:extLst>
              <a:ext uri="{FF2B5EF4-FFF2-40B4-BE49-F238E27FC236}">
                <a16:creationId xmlns:a16="http://schemas.microsoft.com/office/drawing/2014/main" id="{E5B0AE9F-486E-4BFB-A56D-B529400A7799}"/>
              </a:ext>
            </a:extLst>
          </p:cNvPr>
          <p:cNvSpPr>
            <a:spLocks noGrp="1"/>
          </p:cNvSpPr>
          <p:nvPr>
            <p:ph type="sldNum" sz="quarter" idx="7"/>
          </p:nvPr>
        </p:nvSpPr>
        <p:spPr/>
        <p:txBody>
          <a:bodyPr/>
          <a:lstStyle/>
          <a:p>
            <a:fld id="{B6F15528-21DE-4FAA-801E-634DDDAF4B2B}" type="slidenum">
              <a:rPr lang="en-GB"/>
              <a:t>40</a:t>
            </a:fld>
            <a:endParaRPr lang="en-GB"/>
          </a:p>
        </p:txBody>
      </p:sp>
      <p:sp>
        <p:nvSpPr>
          <p:cNvPr id="9" name="Footer Placeholder 8">
            <a:extLst>
              <a:ext uri="{FF2B5EF4-FFF2-40B4-BE49-F238E27FC236}">
                <a16:creationId xmlns:a16="http://schemas.microsoft.com/office/drawing/2014/main" id="{E94BBA11-7AA6-41E7-9E1E-02EC9A75C6CA}"/>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656225"/>
            <a:ext cx="5140325"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595959"/>
                </a:solidFill>
              </a:rPr>
              <a:t>The Machine Learning</a:t>
            </a:r>
            <a:r>
              <a:rPr sz="2800" spc="-90" dirty="0">
                <a:solidFill>
                  <a:srgbClr val="595959"/>
                </a:solidFill>
              </a:rPr>
              <a:t> </a:t>
            </a:r>
            <a:r>
              <a:rPr sz="2800" spc="-5" dirty="0">
                <a:solidFill>
                  <a:srgbClr val="595959"/>
                </a:solidFill>
              </a:rPr>
              <a:t>Spectrum</a:t>
            </a:r>
            <a:endParaRPr sz="2800"/>
          </a:p>
        </p:txBody>
      </p:sp>
      <p:sp>
        <p:nvSpPr>
          <p:cNvPr id="3" name="object 3"/>
          <p:cNvSpPr txBox="1"/>
          <p:nvPr/>
        </p:nvSpPr>
        <p:spPr>
          <a:xfrm>
            <a:off x="434424" y="2701494"/>
            <a:ext cx="2619375" cy="350520"/>
          </a:xfrm>
          <a:prstGeom prst="rect">
            <a:avLst/>
          </a:prstGeom>
          <a:solidFill>
            <a:srgbClr val="4285F4"/>
          </a:solidFill>
        </p:spPr>
        <p:txBody>
          <a:bodyPr vert="horz" wrap="square" lIns="0" tIns="78105" rIns="0" bIns="0" rtlCol="0">
            <a:spAutoFit/>
          </a:bodyPr>
          <a:lstStyle/>
          <a:p>
            <a:pPr algn="ctr">
              <a:lnSpc>
                <a:spcPct val="100000"/>
              </a:lnSpc>
              <a:spcBef>
                <a:spcPts val="615"/>
              </a:spcBef>
            </a:pPr>
            <a:r>
              <a:rPr sz="1200" b="1" spc="-5" dirty="0">
                <a:solidFill>
                  <a:srgbClr val="FFFFFF"/>
                </a:solidFill>
                <a:latin typeface="Roboto"/>
                <a:cs typeface="Roboto"/>
              </a:rPr>
              <a:t>TensorFlow</a:t>
            </a:r>
            <a:endParaRPr sz="1200">
              <a:latin typeface="Roboto"/>
              <a:cs typeface="Roboto"/>
            </a:endParaRPr>
          </a:p>
        </p:txBody>
      </p:sp>
      <p:sp>
        <p:nvSpPr>
          <p:cNvPr id="4" name="object 4"/>
          <p:cNvSpPr txBox="1"/>
          <p:nvPr/>
        </p:nvSpPr>
        <p:spPr>
          <a:xfrm>
            <a:off x="3262318" y="2701494"/>
            <a:ext cx="2619375" cy="350520"/>
          </a:xfrm>
          <a:prstGeom prst="rect">
            <a:avLst/>
          </a:prstGeom>
          <a:solidFill>
            <a:srgbClr val="669AF4"/>
          </a:solidFill>
        </p:spPr>
        <p:txBody>
          <a:bodyPr vert="horz" wrap="square" lIns="0" tIns="78105" rIns="0" bIns="0" rtlCol="0">
            <a:spAutoFit/>
          </a:bodyPr>
          <a:lstStyle/>
          <a:p>
            <a:pPr marL="478155">
              <a:lnSpc>
                <a:spcPct val="100000"/>
              </a:lnSpc>
              <a:spcBef>
                <a:spcPts val="615"/>
              </a:spcBef>
            </a:pPr>
            <a:r>
              <a:rPr sz="1200" b="1" spc="-5" dirty="0">
                <a:solidFill>
                  <a:srgbClr val="FFFFFF"/>
                </a:solidFill>
                <a:latin typeface="Roboto"/>
                <a:cs typeface="Roboto"/>
              </a:rPr>
              <a:t>Cloud Machine</a:t>
            </a:r>
            <a:r>
              <a:rPr sz="1200" b="1" spc="-20" dirty="0">
                <a:solidFill>
                  <a:srgbClr val="FFFFFF"/>
                </a:solidFill>
                <a:latin typeface="Roboto"/>
                <a:cs typeface="Roboto"/>
              </a:rPr>
              <a:t> </a:t>
            </a:r>
            <a:r>
              <a:rPr sz="1200" b="1" spc="-5" dirty="0">
                <a:solidFill>
                  <a:srgbClr val="FFFFFF"/>
                </a:solidFill>
                <a:latin typeface="Roboto"/>
                <a:cs typeface="Roboto"/>
              </a:rPr>
              <a:t>Learning</a:t>
            </a:r>
            <a:endParaRPr sz="1200">
              <a:latin typeface="Roboto"/>
              <a:cs typeface="Roboto"/>
            </a:endParaRPr>
          </a:p>
        </p:txBody>
      </p:sp>
      <p:sp>
        <p:nvSpPr>
          <p:cNvPr id="5" name="object 5"/>
          <p:cNvSpPr txBox="1"/>
          <p:nvPr/>
        </p:nvSpPr>
        <p:spPr>
          <a:xfrm>
            <a:off x="6090212" y="2701494"/>
            <a:ext cx="2619375" cy="350520"/>
          </a:xfrm>
          <a:prstGeom prst="rect">
            <a:avLst/>
          </a:prstGeom>
          <a:solidFill>
            <a:srgbClr val="8AB1F9"/>
          </a:solidFill>
        </p:spPr>
        <p:txBody>
          <a:bodyPr vert="horz" wrap="square" lIns="0" tIns="78105" rIns="0" bIns="0" rtlCol="0">
            <a:spAutoFit/>
          </a:bodyPr>
          <a:lstStyle/>
          <a:p>
            <a:pPr marL="515620">
              <a:lnSpc>
                <a:spcPct val="100000"/>
              </a:lnSpc>
              <a:spcBef>
                <a:spcPts val="615"/>
              </a:spcBef>
            </a:pPr>
            <a:r>
              <a:rPr sz="1200" b="1" spc="-5" dirty="0">
                <a:solidFill>
                  <a:srgbClr val="FFFFFF"/>
                </a:solidFill>
                <a:latin typeface="Roboto"/>
                <a:cs typeface="Roboto"/>
              </a:rPr>
              <a:t>Machine Learning</a:t>
            </a:r>
            <a:r>
              <a:rPr sz="1200" b="1" spc="-20" dirty="0">
                <a:solidFill>
                  <a:srgbClr val="FFFFFF"/>
                </a:solidFill>
                <a:latin typeface="Roboto"/>
                <a:cs typeface="Roboto"/>
              </a:rPr>
              <a:t> </a:t>
            </a:r>
            <a:r>
              <a:rPr sz="1200" b="1" spc="-5" dirty="0">
                <a:solidFill>
                  <a:srgbClr val="FFFFFF"/>
                </a:solidFill>
                <a:latin typeface="Roboto"/>
                <a:cs typeface="Roboto"/>
              </a:rPr>
              <a:t>APIs</a:t>
            </a:r>
            <a:endParaRPr sz="1200">
              <a:latin typeface="Roboto"/>
              <a:cs typeface="Roboto"/>
            </a:endParaRPr>
          </a:p>
        </p:txBody>
      </p:sp>
      <p:sp>
        <p:nvSpPr>
          <p:cNvPr id="6" name="object 6"/>
          <p:cNvSpPr/>
          <p:nvPr/>
        </p:nvSpPr>
        <p:spPr>
          <a:xfrm>
            <a:off x="434424" y="2146720"/>
            <a:ext cx="8562340" cy="504190"/>
          </a:xfrm>
          <a:custGeom>
            <a:avLst/>
            <a:gdLst/>
            <a:ahLst/>
            <a:cxnLst/>
            <a:rect l="l" t="t" r="r" b="b"/>
            <a:pathLst>
              <a:path w="8562340" h="504189">
                <a:moveTo>
                  <a:pt x="8309983" y="503998"/>
                </a:moveTo>
                <a:lnTo>
                  <a:pt x="8309983" y="377999"/>
                </a:lnTo>
                <a:lnTo>
                  <a:pt x="0" y="377999"/>
                </a:lnTo>
                <a:lnTo>
                  <a:pt x="0" y="125999"/>
                </a:lnTo>
                <a:lnTo>
                  <a:pt x="8309983" y="125999"/>
                </a:lnTo>
                <a:lnTo>
                  <a:pt x="8309983" y="0"/>
                </a:lnTo>
                <a:lnTo>
                  <a:pt x="8561982" y="251999"/>
                </a:lnTo>
                <a:lnTo>
                  <a:pt x="8309983" y="503998"/>
                </a:lnTo>
                <a:close/>
              </a:path>
            </a:pathLst>
          </a:custGeom>
          <a:solidFill>
            <a:srgbClr val="8AB1F9"/>
          </a:solidFill>
        </p:spPr>
        <p:txBody>
          <a:bodyPr wrap="square" lIns="0" tIns="0" rIns="0" bIns="0" rtlCol="0"/>
          <a:lstStyle/>
          <a:p>
            <a:endParaRPr/>
          </a:p>
        </p:txBody>
      </p:sp>
      <p:sp>
        <p:nvSpPr>
          <p:cNvPr id="7" name="object 7"/>
          <p:cNvSpPr/>
          <p:nvPr/>
        </p:nvSpPr>
        <p:spPr>
          <a:xfrm>
            <a:off x="147449" y="3102368"/>
            <a:ext cx="8562340" cy="504190"/>
          </a:xfrm>
          <a:custGeom>
            <a:avLst/>
            <a:gdLst/>
            <a:ahLst/>
            <a:cxnLst/>
            <a:rect l="l" t="t" r="r" b="b"/>
            <a:pathLst>
              <a:path w="8562340" h="504189">
                <a:moveTo>
                  <a:pt x="251999" y="503998"/>
                </a:moveTo>
                <a:lnTo>
                  <a:pt x="0" y="251999"/>
                </a:lnTo>
                <a:lnTo>
                  <a:pt x="251999" y="0"/>
                </a:lnTo>
                <a:lnTo>
                  <a:pt x="251999" y="125999"/>
                </a:lnTo>
                <a:lnTo>
                  <a:pt x="8561982" y="125999"/>
                </a:lnTo>
                <a:lnTo>
                  <a:pt x="8561982" y="377999"/>
                </a:lnTo>
                <a:lnTo>
                  <a:pt x="251999" y="377999"/>
                </a:lnTo>
                <a:lnTo>
                  <a:pt x="251999" y="503998"/>
                </a:lnTo>
                <a:close/>
              </a:path>
            </a:pathLst>
          </a:custGeom>
          <a:solidFill>
            <a:srgbClr val="4285F4"/>
          </a:solidFill>
        </p:spPr>
        <p:txBody>
          <a:bodyPr wrap="square" lIns="0" tIns="0" rIns="0" bIns="0" rtlCol="0"/>
          <a:lstStyle/>
          <a:p>
            <a:endParaRPr/>
          </a:p>
        </p:txBody>
      </p:sp>
      <p:sp>
        <p:nvSpPr>
          <p:cNvPr id="8" name="object 8"/>
          <p:cNvSpPr txBox="1"/>
          <p:nvPr/>
        </p:nvSpPr>
        <p:spPr>
          <a:xfrm>
            <a:off x="6847466" y="1954535"/>
            <a:ext cx="178562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3A3A3A"/>
                </a:solidFill>
                <a:latin typeface="RobotoRegular"/>
                <a:cs typeface="RobotoRegular"/>
              </a:rPr>
              <a:t>Industry </a:t>
            </a:r>
            <a:r>
              <a:rPr sz="1400" dirty="0">
                <a:solidFill>
                  <a:srgbClr val="3A3A3A"/>
                </a:solidFill>
                <a:latin typeface="RobotoRegular"/>
                <a:cs typeface="RobotoRegular"/>
              </a:rPr>
              <a:t>/</a:t>
            </a:r>
            <a:r>
              <a:rPr sz="1400" spc="-85" dirty="0">
                <a:solidFill>
                  <a:srgbClr val="3A3A3A"/>
                </a:solidFill>
                <a:latin typeface="RobotoRegular"/>
                <a:cs typeface="RobotoRegular"/>
              </a:rPr>
              <a:t> </a:t>
            </a:r>
            <a:r>
              <a:rPr sz="1400" spc="-5" dirty="0">
                <a:solidFill>
                  <a:srgbClr val="3A3A3A"/>
                </a:solidFill>
                <a:latin typeface="RobotoRegular"/>
                <a:cs typeface="RobotoRegular"/>
              </a:rPr>
              <a:t>applications</a:t>
            </a:r>
            <a:endParaRPr sz="1400">
              <a:latin typeface="RobotoRegular"/>
              <a:cs typeface="RobotoRegular"/>
            </a:endParaRPr>
          </a:p>
        </p:txBody>
      </p:sp>
      <p:sp>
        <p:nvSpPr>
          <p:cNvPr id="9" name="object 9"/>
          <p:cNvSpPr txBox="1"/>
          <p:nvPr/>
        </p:nvSpPr>
        <p:spPr>
          <a:xfrm>
            <a:off x="507448" y="3585402"/>
            <a:ext cx="166560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3A3A3A"/>
                </a:solidFill>
                <a:latin typeface="RobotoRegular"/>
                <a:cs typeface="RobotoRegular"/>
              </a:rPr>
              <a:t>Academic </a:t>
            </a:r>
            <a:r>
              <a:rPr sz="1400" dirty="0">
                <a:solidFill>
                  <a:srgbClr val="3A3A3A"/>
                </a:solidFill>
                <a:latin typeface="RobotoRegular"/>
                <a:cs typeface="RobotoRegular"/>
              </a:rPr>
              <a:t>/</a:t>
            </a:r>
            <a:r>
              <a:rPr sz="1400" spc="-85" dirty="0">
                <a:solidFill>
                  <a:srgbClr val="3A3A3A"/>
                </a:solidFill>
                <a:latin typeface="RobotoRegular"/>
                <a:cs typeface="RobotoRegular"/>
              </a:rPr>
              <a:t> </a:t>
            </a:r>
            <a:r>
              <a:rPr sz="1400" spc="-5" dirty="0">
                <a:solidFill>
                  <a:srgbClr val="3A3A3A"/>
                </a:solidFill>
                <a:latin typeface="RobotoRegular"/>
                <a:cs typeface="RobotoRegular"/>
              </a:rPr>
              <a:t>research</a:t>
            </a:r>
            <a:endParaRPr sz="1400">
              <a:latin typeface="RobotoRegular"/>
              <a:cs typeface="RobotoRegular"/>
            </a:endParaRPr>
          </a:p>
        </p:txBody>
      </p:sp>
      <p:sp>
        <p:nvSpPr>
          <p:cNvPr id="11" name="Slide Number Placeholder 10">
            <a:extLst>
              <a:ext uri="{FF2B5EF4-FFF2-40B4-BE49-F238E27FC236}">
                <a16:creationId xmlns:a16="http://schemas.microsoft.com/office/drawing/2014/main" id="{985E4A43-242A-4867-9386-0B4DCEF2CF85}"/>
              </a:ext>
            </a:extLst>
          </p:cNvPr>
          <p:cNvSpPr>
            <a:spLocks noGrp="1"/>
          </p:cNvSpPr>
          <p:nvPr>
            <p:ph type="sldNum" sz="quarter" idx="7"/>
          </p:nvPr>
        </p:nvSpPr>
        <p:spPr/>
        <p:txBody>
          <a:bodyPr/>
          <a:lstStyle/>
          <a:p>
            <a:fld id="{B6F15528-21DE-4FAA-801E-634DDDAF4B2B}" type="slidenum">
              <a:rPr lang="en-GB"/>
              <a:t>41</a:t>
            </a:fld>
            <a:endParaRPr lang="en-GB"/>
          </a:p>
        </p:txBody>
      </p:sp>
      <p:sp>
        <p:nvSpPr>
          <p:cNvPr id="10" name="Footer Placeholder 9">
            <a:extLst>
              <a:ext uri="{FF2B5EF4-FFF2-40B4-BE49-F238E27FC236}">
                <a16:creationId xmlns:a16="http://schemas.microsoft.com/office/drawing/2014/main" id="{8F5195D2-4FA5-4783-951B-11F4F2A791D3}"/>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44923" y="1396311"/>
            <a:ext cx="5139690" cy="2987675"/>
          </a:xfrm>
          <a:prstGeom prst="rect">
            <a:avLst/>
          </a:prstGeom>
        </p:spPr>
        <p:txBody>
          <a:bodyPr vert="horz" wrap="square" lIns="0" tIns="12700" rIns="0" bIns="0" rtlCol="0">
            <a:spAutoFit/>
          </a:bodyPr>
          <a:lstStyle/>
          <a:p>
            <a:pPr marL="12700" marR="815975">
              <a:lnSpc>
                <a:spcPct val="151000"/>
              </a:lnSpc>
              <a:spcBef>
                <a:spcPts val="100"/>
              </a:spcBef>
            </a:pPr>
            <a:r>
              <a:rPr sz="2400" spc="-5" dirty="0">
                <a:solidFill>
                  <a:srgbClr val="666666"/>
                </a:solidFill>
                <a:latin typeface="RobotoRegular"/>
                <a:cs typeface="RobotoRegular"/>
              </a:rPr>
              <a:t>Google's </a:t>
            </a:r>
            <a:r>
              <a:rPr sz="2400" b="1" spc="-5" dirty="0">
                <a:solidFill>
                  <a:srgbClr val="666666"/>
                </a:solidFill>
                <a:latin typeface="Roboto"/>
                <a:cs typeface="Roboto"/>
              </a:rPr>
              <a:t>open source </a:t>
            </a:r>
            <a:r>
              <a:rPr sz="2400" spc="-5" dirty="0">
                <a:solidFill>
                  <a:srgbClr val="666666"/>
                </a:solidFill>
                <a:latin typeface="RobotoRegular"/>
                <a:cs typeface="RobotoRegular"/>
              </a:rPr>
              <a:t>library for  machine</a:t>
            </a:r>
            <a:r>
              <a:rPr sz="2400" spc="-10" dirty="0">
                <a:solidFill>
                  <a:srgbClr val="666666"/>
                </a:solidFill>
                <a:latin typeface="RobotoRegular"/>
                <a:cs typeface="RobotoRegular"/>
              </a:rPr>
              <a:t> </a:t>
            </a:r>
            <a:r>
              <a:rPr sz="2400" spc="-5" dirty="0">
                <a:solidFill>
                  <a:srgbClr val="666666"/>
                </a:solidFill>
                <a:latin typeface="RobotoRegular"/>
                <a:cs typeface="RobotoRegular"/>
              </a:rPr>
              <a:t>intelligence</a:t>
            </a:r>
            <a:endParaRPr sz="2400">
              <a:latin typeface="RobotoRegular"/>
              <a:cs typeface="RobotoRegular"/>
            </a:endParaRPr>
          </a:p>
          <a:p>
            <a:pPr marL="12700" marR="110489">
              <a:lnSpc>
                <a:spcPct val="151000"/>
              </a:lnSpc>
              <a:spcBef>
                <a:spcPts val="1575"/>
              </a:spcBef>
            </a:pPr>
            <a:r>
              <a:rPr sz="2400" b="1" spc="-5" dirty="0">
                <a:solidFill>
                  <a:srgbClr val="666666"/>
                </a:solidFill>
                <a:latin typeface="Roboto"/>
                <a:cs typeface="Roboto"/>
              </a:rPr>
              <a:t>tensorflow.org </a:t>
            </a:r>
            <a:r>
              <a:rPr sz="2400" spc="-5" dirty="0">
                <a:solidFill>
                  <a:srgbClr val="666666"/>
                </a:solidFill>
                <a:latin typeface="RobotoRegular"/>
                <a:cs typeface="RobotoRegular"/>
              </a:rPr>
              <a:t>launched in Nov 2015  The second</a:t>
            </a:r>
            <a:r>
              <a:rPr sz="2400" spc="-15" dirty="0">
                <a:solidFill>
                  <a:srgbClr val="666666"/>
                </a:solidFill>
                <a:latin typeface="RobotoRegular"/>
                <a:cs typeface="RobotoRegular"/>
              </a:rPr>
              <a:t> </a:t>
            </a:r>
            <a:r>
              <a:rPr sz="2400" spc="-5" dirty="0">
                <a:solidFill>
                  <a:srgbClr val="666666"/>
                </a:solidFill>
                <a:latin typeface="RobotoRegular"/>
                <a:cs typeface="RobotoRegular"/>
              </a:rPr>
              <a:t>generation</a:t>
            </a:r>
            <a:endParaRPr sz="2400">
              <a:latin typeface="RobotoRegular"/>
              <a:cs typeface="RobotoRegular"/>
            </a:endParaRPr>
          </a:p>
          <a:p>
            <a:pPr marL="12700">
              <a:lnSpc>
                <a:spcPct val="100000"/>
              </a:lnSpc>
              <a:spcBef>
                <a:spcPts val="1470"/>
              </a:spcBef>
            </a:pPr>
            <a:r>
              <a:rPr sz="2400" spc="-5" dirty="0">
                <a:solidFill>
                  <a:srgbClr val="666666"/>
                </a:solidFill>
                <a:latin typeface="RobotoRegular"/>
                <a:cs typeface="RobotoRegular"/>
              </a:rPr>
              <a:t>Used by many production ML</a:t>
            </a:r>
            <a:r>
              <a:rPr sz="2400" spc="-75" dirty="0">
                <a:solidFill>
                  <a:srgbClr val="666666"/>
                </a:solidFill>
                <a:latin typeface="RobotoRegular"/>
                <a:cs typeface="RobotoRegular"/>
              </a:rPr>
              <a:t> </a:t>
            </a:r>
            <a:r>
              <a:rPr sz="2400" spc="-5" dirty="0">
                <a:solidFill>
                  <a:srgbClr val="666666"/>
                </a:solidFill>
                <a:latin typeface="RobotoRegular"/>
                <a:cs typeface="RobotoRegular"/>
              </a:rPr>
              <a:t>projects</a:t>
            </a:r>
            <a:endParaRPr sz="2400">
              <a:latin typeface="RobotoRegular"/>
              <a:cs typeface="RobotoRegular"/>
            </a:endParaRPr>
          </a:p>
        </p:txBody>
      </p:sp>
      <p:sp>
        <p:nvSpPr>
          <p:cNvPr id="3" name="object 3"/>
          <p:cNvSpPr txBox="1">
            <a:spLocks noGrp="1"/>
          </p:cNvSpPr>
          <p:nvPr>
            <p:ph type="title"/>
          </p:nvPr>
        </p:nvSpPr>
        <p:spPr>
          <a:xfrm>
            <a:off x="544923" y="645124"/>
            <a:ext cx="3311525" cy="452120"/>
          </a:xfrm>
          <a:prstGeom prst="rect">
            <a:avLst/>
          </a:prstGeom>
        </p:spPr>
        <p:txBody>
          <a:bodyPr vert="horz" wrap="square" lIns="0" tIns="12700" rIns="0" bIns="0" rtlCol="0">
            <a:spAutoFit/>
          </a:bodyPr>
          <a:lstStyle/>
          <a:p>
            <a:pPr marL="12700">
              <a:lnSpc>
                <a:spcPct val="100000"/>
              </a:lnSpc>
              <a:spcBef>
                <a:spcPts val="100"/>
              </a:spcBef>
            </a:pPr>
            <a:r>
              <a:rPr sz="2800" spc="-5" dirty="0"/>
              <a:t>What is</a:t>
            </a:r>
            <a:r>
              <a:rPr sz="2800" spc="-95" dirty="0"/>
              <a:t> </a:t>
            </a:r>
            <a:r>
              <a:rPr sz="2800" spc="-5" dirty="0"/>
              <a:t>TensorFlow?</a:t>
            </a:r>
            <a:endParaRPr sz="2800"/>
          </a:p>
        </p:txBody>
      </p:sp>
      <p:sp>
        <p:nvSpPr>
          <p:cNvPr id="4" name="object 4"/>
          <p:cNvSpPr/>
          <p:nvPr/>
        </p:nvSpPr>
        <p:spPr>
          <a:xfrm>
            <a:off x="5960088" y="1832631"/>
            <a:ext cx="2604540" cy="2132789"/>
          </a:xfrm>
          <a:prstGeom prst="rect">
            <a:avLst/>
          </a:prstGeom>
          <a:blipFill>
            <a:blip r:embed="rId2"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53655996-DF3C-48A1-9542-9A07592A80A8}"/>
              </a:ext>
            </a:extLst>
          </p:cNvPr>
          <p:cNvSpPr>
            <a:spLocks noGrp="1"/>
          </p:cNvSpPr>
          <p:nvPr>
            <p:ph type="sldNum" sz="quarter" idx="7"/>
          </p:nvPr>
        </p:nvSpPr>
        <p:spPr/>
        <p:txBody>
          <a:bodyPr/>
          <a:lstStyle/>
          <a:p>
            <a:fld id="{B6F15528-21DE-4FAA-801E-634DDDAF4B2B}" type="slidenum">
              <a:rPr lang="en-GB"/>
              <a:t>42</a:t>
            </a:fld>
            <a:endParaRPr lang="en-GB"/>
          </a:p>
        </p:txBody>
      </p:sp>
      <p:sp>
        <p:nvSpPr>
          <p:cNvPr id="5" name="Footer Placeholder 4">
            <a:extLst>
              <a:ext uri="{FF2B5EF4-FFF2-40B4-BE49-F238E27FC236}">
                <a16:creationId xmlns:a16="http://schemas.microsoft.com/office/drawing/2014/main" id="{42031794-F829-4CC8-9403-4D7D380F4470}"/>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35841" y="1174669"/>
            <a:ext cx="1611345" cy="294213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644093" y="975978"/>
            <a:ext cx="6311900" cy="3338195"/>
          </a:xfrm>
          <a:prstGeom prst="rect">
            <a:avLst/>
          </a:prstGeom>
        </p:spPr>
        <p:txBody>
          <a:bodyPr vert="horz" wrap="square" lIns="0" tIns="10795" rIns="0" bIns="0" rtlCol="0">
            <a:spAutoFit/>
          </a:bodyPr>
          <a:lstStyle/>
          <a:p>
            <a:pPr marL="12700" marR="3662045">
              <a:lnSpc>
                <a:spcPct val="100699"/>
              </a:lnSpc>
              <a:spcBef>
                <a:spcPts val="85"/>
              </a:spcBef>
            </a:pPr>
            <a:r>
              <a:rPr sz="1800" dirty="0">
                <a:latin typeface="Noto Sans Mono CJK JP Bold"/>
                <a:cs typeface="Noto Sans Mono CJK JP Bold"/>
              </a:rPr>
              <a:t># define the network  import tensorflow as</a:t>
            </a:r>
            <a:r>
              <a:rPr sz="1800" spc="-100" dirty="0">
                <a:latin typeface="Noto Sans Mono CJK JP Bold"/>
                <a:cs typeface="Noto Sans Mono CJK JP Bold"/>
              </a:rPr>
              <a:t> </a:t>
            </a:r>
            <a:r>
              <a:rPr sz="1800" dirty="0">
                <a:latin typeface="Noto Sans Mono CJK JP Bold"/>
                <a:cs typeface="Noto Sans Mono CJK JP Bold"/>
              </a:rPr>
              <a:t>tf</a:t>
            </a:r>
            <a:endParaRPr sz="1800">
              <a:latin typeface="Noto Sans Mono CJK JP Bold"/>
              <a:cs typeface="Noto Sans Mono CJK JP Bold"/>
            </a:endParaRPr>
          </a:p>
          <a:p>
            <a:pPr marL="12700" marR="1377315">
              <a:lnSpc>
                <a:spcPct val="100699"/>
              </a:lnSpc>
            </a:pPr>
            <a:r>
              <a:rPr sz="1800" dirty="0">
                <a:latin typeface="Noto Sans Mono CJK JP Bold"/>
                <a:cs typeface="Noto Sans Mono CJK JP Bold"/>
              </a:rPr>
              <a:t>x = tf.placeholder(tf.float32,</a:t>
            </a:r>
            <a:r>
              <a:rPr sz="1800" spc="-75" dirty="0">
                <a:latin typeface="Noto Sans Mono CJK JP Bold"/>
                <a:cs typeface="Noto Sans Mono CJK JP Bold"/>
              </a:rPr>
              <a:t> </a:t>
            </a:r>
            <a:r>
              <a:rPr sz="1800" dirty="0">
                <a:latin typeface="Noto Sans Mono CJK JP Bold"/>
                <a:cs typeface="Noto Sans Mono CJK JP Bold"/>
              </a:rPr>
              <a:t>[None,</a:t>
            </a:r>
            <a:r>
              <a:rPr sz="1800" spc="-25" dirty="0">
                <a:latin typeface="Noto Sans Mono CJK JP Bold"/>
                <a:cs typeface="Noto Sans Mono CJK JP Bold"/>
              </a:rPr>
              <a:t> </a:t>
            </a:r>
            <a:r>
              <a:rPr sz="1800" dirty="0">
                <a:latin typeface="Noto Sans Mono CJK JP Bold"/>
                <a:cs typeface="Noto Sans Mono CJK JP Bold"/>
              </a:rPr>
              <a:t>784])  W = tf.Variable(tf.zeros([784,</a:t>
            </a:r>
            <a:r>
              <a:rPr sz="1800" spc="-30" dirty="0">
                <a:latin typeface="Noto Sans Mono CJK JP Bold"/>
                <a:cs typeface="Noto Sans Mono CJK JP Bold"/>
              </a:rPr>
              <a:t> </a:t>
            </a:r>
            <a:r>
              <a:rPr sz="1800" dirty="0">
                <a:latin typeface="Noto Sans Mono CJK JP Bold"/>
                <a:cs typeface="Noto Sans Mono CJK JP Bold"/>
              </a:rPr>
              <a:t>10]))</a:t>
            </a:r>
            <a:endParaRPr sz="1800">
              <a:latin typeface="Noto Sans Mono CJK JP Bold"/>
              <a:cs typeface="Noto Sans Mono CJK JP Bold"/>
            </a:endParaRPr>
          </a:p>
          <a:p>
            <a:pPr marL="12700">
              <a:lnSpc>
                <a:spcPct val="100000"/>
              </a:lnSpc>
              <a:spcBef>
                <a:spcPts val="15"/>
              </a:spcBef>
            </a:pPr>
            <a:r>
              <a:rPr sz="1800" dirty="0">
                <a:latin typeface="Noto Sans Mono CJK JP Bold"/>
                <a:cs typeface="Noto Sans Mono CJK JP Bold"/>
              </a:rPr>
              <a:t>b =</a:t>
            </a:r>
            <a:r>
              <a:rPr sz="1800" spc="-10" dirty="0">
                <a:latin typeface="Noto Sans Mono CJK JP Bold"/>
                <a:cs typeface="Noto Sans Mono CJK JP Bold"/>
              </a:rPr>
              <a:t> </a:t>
            </a:r>
            <a:r>
              <a:rPr sz="1800" dirty="0">
                <a:latin typeface="Noto Sans Mono CJK JP Bold"/>
                <a:cs typeface="Noto Sans Mono CJK JP Bold"/>
              </a:rPr>
              <a:t>tf.Variable(tf.zeros([10]))</a:t>
            </a:r>
            <a:endParaRPr sz="1800">
              <a:latin typeface="Noto Sans Mono CJK JP Bold"/>
              <a:cs typeface="Noto Sans Mono CJK JP Bold"/>
            </a:endParaRPr>
          </a:p>
          <a:p>
            <a:pPr marL="12700">
              <a:lnSpc>
                <a:spcPct val="100000"/>
              </a:lnSpc>
              <a:spcBef>
                <a:spcPts val="15"/>
              </a:spcBef>
            </a:pPr>
            <a:r>
              <a:rPr sz="1800" b="0" dirty="0">
                <a:latin typeface="Inconsolata"/>
                <a:cs typeface="Inconsolata"/>
              </a:rPr>
              <a:t>y = tf.nn.softmax(tf.matmul(x, W) +</a:t>
            </a:r>
            <a:r>
              <a:rPr sz="1800" b="0" spc="-25" dirty="0">
                <a:latin typeface="Inconsolata"/>
                <a:cs typeface="Inconsolata"/>
              </a:rPr>
              <a:t> </a:t>
            </a:r>
            <a:r>
              <a:rPr sz="1800" b="0" dirty="0">
                <a:latin typeface="Inconsolata"/>
                <a:cs typeface="Inconsolata"/>
              </a:rPr>
              <a:t>b)</a:t>
            </a:r>
            <a:endParaRPr sz="1800">
              <a:latin typeface="Inconsolata"/>
              <a:cs typeface="Inconsolata"/>
            </a:endParaRPr>
          </a:p>
          <a:p>
            <a:pPr>
              <a:lnSpc>
                <a:spcPct val="100000"/>
              </a:lnSpc>
              <a:spcBef>
                <a:spcPts val="40"/>
              </a:spcBef>
            </a:pPr>
            <a:endParaRPr sz="1950">
              <a:latin typeface="Inconsolata"/>
              <a:cs typeface="Inconsolata"/>
            </a:endParaRPr>
          </a:p>
          <a:p>
            <a:pPr marL="12700">
              <a:lnSpc>
                <a:spcPct val="100000"/>
              </a:lnSpc>
              <a:spcBef>
                <a:spcPts val="5"/>
              </a:spcBef>
            </a:pPr>
            <a:r>
              <a:rPr sz="1800" dirty="0">
                <a:latin typeface="Noto Sans Mono CJK JP Bold"/>
                <a:cs typeface="Noto Sans Mono CJK JP Bold"/>
              </a:rPr>
              <a:t># define a training</a:t>
            </a:r>
            <a:r>
              <a:rPr sz="1800" spc="-15" dirty="0">
                <a:latin typeface="Noto Sans Mono CJK JP Bold"/>
                <a:cs typeface="Noto Sans Mono CJK JP Bold"/>
              </a:rPr>
              <a:t> </a:t>
            </a:r>
            <a:r>
              <a:rPr sz="1800" dirty="0">
                <a:latin typeface="Noto Sans Mono CJK JP Bold"/>
                <a:cs typeface="Noto Sans Mono CJK JP Bold"/>
              </a:rPr>
              <a:t>step</a:t>
            </a:r>
            <a:endParaRPr sz="1800">
              <a:latin typeface="Noto Sans Mono CJK JP Bold"/>
              <a:cs typeface="Noto Sans Mono CJK JP Bold"/>
            </a:endParaRPr>
          </a:p>
          <a:p>
            <a:pPr marL="12700" marR="1377315">
              <a:lnSpc>
                <a:spcPct val="100699"/>
              </a:lnSpc>
            </a:pPr>
            <a:r>
              <a:rPr sz="1800" dirty="0">
                <a:latin typeface="Noto Sans Mono CJK JP Bold"/>
                <a:cs typeface="Noto Sans Mono CJK JP Bold"/>
              </a:rPr>
              <a:t>y_ = tf.placeholder(tf.float32,</a:t>
            </a:r>
            <a:r>
              <a:rPr sz="1800" spc="-75" dirty="0">
                <a:latin typeface="Noto Sans Mono CJK JP Bold"/>
                <a:cs typeface="Noto Sans Mono CJK JP Bold"/>
              </a:rPr>
              <a:t> </a:t>
            </a:r>
            <a:r>
              <a:rPr sz="1800" dirty="0">
                <a:latin typeface="Noto Sans Mono CJK JP Bold"/>
                <a:cs typeface="Noto Sans Mono CJK JP Bold"/>
              </a:rPr>
              <a:t>[None,</a:t>
            </a:r>
            <a:r>
              <a:rPr sz="1800" spc="-25" dirty="0">
                <a:latin typeface="Noto Sans Mono CJK JP Bold"/>
                <a:cs typeface="Noto Sans Mono CJK JP Bold"/>
              </a:rPr>
              <a:t> </a:t>
            </a:r>
            <a:r>
              <a:rPr sz="1800" dirty="0">
                <a:latin typeface="Noto Sans Mono CJK JP Bold"/>
                <a:cs typeface="Noto Sans Mono CJK JP Bold"/>
              </a:rPr>
              <a:t>10])  xent =</a:t>
            </a:r>
            <a:r>
              <a:rPr sz="1800" spc="-20" dirty="0">
                <a:latin typeface="Noto Sans Mono CJK JP Bold"/>
                <a:cs typeface="Noto Sans Mono CJK JP Bold"/>
              </a:rPr>
              <a:t> </a:t>
            </a:r>
            <a:r>
              <a:rPr sz="1800" dirty="0">
                <a:latin typeface="Noto Sans Mono CJK JP Bold"/>
                <a:cs typeface="Noto Sans Mono CJK JP Bold"/>
              </a:rPr>
              <a:t>-tf.reduce_sum(y_*tf.log(y))</a:t>
            </a:r>
            <a:endParaRPr sz="1800">
              <a:latin typeface="Noto Sans Mono CJK JP Bold"/>
              <a:cs typeface="Noto Sans Mono CJK JP Bold"/>
            </a:endParaRPr>
          </a:p>
          <a:p>
            <a:pPr marL="12700" marR="5080">
              <a:lnSpc>
                <a:spcPct val="100699"/>
              </a:lnSpc>
            </a:pPr>
            <a:r>
              <a:rPr sz="1800" b="0" dirty="0">
                <a:latin typeface="Inconsolata"/>
                <a:cs typeface="Inconsolata"/>
              </a:rPr>
              <a:t>step</a:t>
            </a:r>
            <a:r>
              <a:rPr sz="1800" b="0" spc="-50" dirty="0">
                <a:latin typeface="Inconsolata"/>
                <a:cs typeface="Inconsolata"/>
              </a:rPr>
              <a:t> </a:t>
            </a:r>
            <a:r>
              <a:rPr sz="1800" b="0" dirty="0">
                <a:latin typeface="Inconsolata"/>
                <a:cs typeface="Inconsolata"/>
              </a:rPr>
              <a:t>=</a:t>
            </a:r>
            <a:r>
              <a:rPr sz="1800" b="0" spc="-50" dirty="0">
                <a:latin typeface="Inconsolata"/>
                <a:cs typeface="Inconsolata"/>
              </a:rPr>
              <a:t> </a:t>
            </a:r>
            <a:r>
              <a:rPr sz="1800" b="0" dirty="0">
                <a:latin typeface="Inconsolata"/>
                <a:cs typeface="Inconsolata"/>
              </a:rPr>
              <a:t>tf.train.GradientDescentOptimizer(0.01).minimize  (xent)</a:t>
            </a:r>
            <a:endParaRPr sz="1800">
              <a:latin typeface="Inconsolata"/>
              <a:cs typeface="Inconsolata"/>
            </a:endParaRPr>
          </a:p>
        </p:txBody>
      </p:sp>
      <p:sp>
        <p:nvSpPr>
          <p:cNvPr id="4" name="object 4"/>
          <p:cNvSpPr/>
          <p:nvPr/>
        </p:nvSpPr>
        <p:spPr>
          <a:xfrm>
            <a:off x="5810946" y="580201"/>
            <a:ext cx="2701957" cy="628862"/>
          </a:xfrm>
          <a:prstGeom prst="rect">
            <a:avLst/>
          </a:prstGeom>
          <a:blipFill>
            <a:blip r:embed="rId3"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ABCD3484-2833-4534-8232-9B97E46F98E5}"/>
              </a:ext>
            </a:extLst>
          </p:cNvPr>
          <p:cNvSpPr>
            <a:spLocks noGrp="1"/>
          </p:cNvSpPr>
          <p:nvPr>
            <p:ph type="sldNum" sz="quarter" idx="7"/>
          </p:nvPr>
        </p:nvSpPr>
        <p:spPr/>
        <p:txBody>
          <a:bodyPr/>
          <a:lstStyle/>
          <a:p>
            <a:fld id="{B6F15528-21DE-4FAA-801E-634DDDAF4B2B}" type="slidenum">
              <a:rPr lang="en-GB"/>
              <a:t>43</a:t>
            </a:fld>
            <a:endParaRPr lang="en-GB"/>
          </a:p>
        </p:txBody>
      </p:sp>
      <p:sp>
        <p:nvSpPr>
          <p:cNvPr id="5" name="Footer Placeholder 4">
            <a:extLst>
              <a:ext uri="{FF2B5EF4-FFF2-40B4-BE49-F238E27FC236}">
                <a16:creationId xmlns:a16="http://schemas.microsoft.com/office/drawing/2014/main" id="{F2A28085-A2F1-4F5A-B858-00955A258ED7}"/>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4923" y="416525"/>
            <a:ext cx="4902200" cy="452120"/>
          </a:xfrm>
          <a:prstGeom prst="rect">
            <a:avLst/>
          </a:prstGeom>
        </p:spPr>
        <p:txBody>
          <a:bodyPr vert="horz" wrap="square" lIns="0" tIns="12700" rIns="0" bIns="0" rtlCol="0">
            <a:spAutoFit/>
          </a:bodyPr>
          <a:lstStyle/>
          <a:p>
            <a:pPr marL="12700">
              <a:lnSpc>
                <a:spcPct val="100000"/>
              </a:lnSpc>
              <a:spcBef>
                <a:spcPts val="100"/>
              </a:spcBef>
            </a:pPr>
            <a:r>
              <a:rPr sz="2800" spc="-5" dirty="0"/>
              <a:t>TensorBoard: visualization</a:t>
            </a:r>
            <a:r>
              <a:rPr sz="2800" spc="-95" dirty="0"/>
              <a:t> </a:t>
            </a:r>
            <a:r>
              <a:rPr sz="2800" spc="-5" dirty="0"/>
              <a:t>tool</a:t>
            </a:r>
            <a:endParaRPr sz="2800"/>
          </a:p>
        </p:txBody>
      </p:sp>
      <p:grpSp>
        <p:nvGrpSpPr>
          <p:cNvPr id="3" name="object 3"/>
          <p:cNvGrpSpPr/>
          <p:nvPr/>
        </p:nvGrpSpPr>
        <p:grpSpPr>
          <a:xfrm>
            <a:off x="513959" y="1466464"/>
            <a:ext cx="8138159" cy="3040380"/>
            <a:chOff x="513959" y="1466464"/>
            <a:chExt cx="8138159" cy="3040380"/>
          </a:xfrm>
        </p:grpSpPr>
        <p:sp>
          <p:nvSpPr>
            <p:cNvPr id="4" name="object 4"/>
            <p:cNvSpPr/>
            <p:nvPr/>
          </p:nvSpPr>
          <p:spPr>
            <a:xfrm>
              <a:off x="513959" y="1466464"/>
              <a:ext cx="4384513" cy="304021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840690" y="2409995"/>
              <a:ext cx="3811142" cy="897373"/>
            </a:xfrm>
            <a:prstGeom prst="rect">
              <a:avLst/>
            </a:prstGeom>
            <a:blipFill>
              <a:blip r:embed="rId3" cstate="print"/>
              <a:stretch>
                <a:fillRect/>
              </a:stretch>
            </a:blipFill>
          </p:spPr>
          <p:txBody>
            <a:bodyPr wrap="square" lIns="0" tIns="0" rIns="0" bIns="0" rtlCol="0"/>
            <a:lstStyle/>
            <a:p>
              <a:endParaRPr/>
            </a:p>
          </p:txBody>
        </p:sp>
      </p:grpSp>
      <p:sp>
        <p:nvSpPr>
          <p:cNvPr id="7" name="Slide Number Placeholder 6">
            <a:extLst>
              <a:ext uri="{FF2B5EF4-FFF2-40B4-BE49-F238E27FC236}">
                <a16:creationId xmlns:a16="http://schemas.microsoft.com/office/drawing/2014/main" id="{F763E6D6-382A-4D92-92C4-14BC5396E8A4}"/>
              </a:ext>
            </a:extLst>
          </p:cNvPr>
          <p:cNvSpPr>
            <a:spLocks noGrp="1"/>
          </p:cNvSpPr>
          <p:nvPr>
            <p:ph type="sldNum" sz="quarter" idx="7"/>
          </p:nvPr>
        </p:nvSpPr>
        <p:spPr/>
        <p:txBody>
          <a:bodyPr/>
          <a:lstStyle/>
          <a:p>
            <a:fld id="{B6F15528-21DE-4FAA-801E-634DDDAF4B2B}" type="slidenum">
              <a:rPr lang="en-GB"/>
              <a:t>44</a:t>
            </a:fld>
            <a:endParaRPr lang="en-GB"/>
          </a:p>
        </p:txBody>
      </p:sp>
      <p:sp>
        <p:nvSpPr>
          <p:cNvPr id="6" name="Footer Placeholder 5">
            <a:extLst>
              <a:ext uri="{FF2B5EF4-FFF2-40B4-BE49-F238E27FC236}">
                <a16:creationId xmlns:a16="http://schemas.microsoft.com/office/drawing/2014/main" id="{2FA9490B-FFF9-49FC-8913-45B3B53FCBAC}"/>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1354455" cy="452120"/>
          </a:xfrm>
          <a:prstGeom prst="rect">
            <a:avLst/>
          </a:prstGeom>
        </p:spPr>
        <p:txBody>
          <a:bodyPr vert="horz" wrap="square" lIns="0" tIns="12700" rIns="0" bIns="0" rtlCol="0">
            <a:spAutoFit/>
          </a:bodyPr>
          <a:lstStyle/>
          <a:p>
            <a:pPr marL="12700">
              <a:lnSpc>
                <a:spcPct val="100000"/>
              </a:lnSpc>
              <a:spcBef>
                <a:spcPts val="100"/>
              </a:spcBef>
            </a:pPr>
            <a:r>
              <a:rPr sz="2800" spc="-5" dirty="0"/>
              <a:t>Portable</a:t>
            </a:r>
            <a:endParaRPr sz="2800"/>
          </a:p>
        </p:txBody>
      </p:sp>
      <p:sp>
        <p:nvSpPr>
          <p:cNvPr id="3" name="object 3"/>
          <p:cNvSpPr txBox="1"/>
          <p:nvPr/>
        </p:nvSpPr>
        <p:spPr>
          <a:xfrm>
            <a:off x="475248" y="1081101"/>
            <a:ext cx="2994025" cy="2482850"/>
          </a:xfrm>
          <a:prstGeom prst="rect">
            <a:avLst/>
          </a:prstGeom>
        </p:spPr>
        <p:txBody>
          <a:bodyPr vert="horz" wrap="square" lIns="0" tIns="147955" rIns="0" bIns="0" rtlCol="0">
            <a:spAutoFit/>
          </a:bodyPr>
          <a:lstStyle/>
          <a:p>
            <a:pPr marL="379095" indent="-367030">
              <a:lnSpc>
                <a:spcPct val="100000"/>
              </a:lnSpc>
              <a:spcBef>
                <a:spcPts val="1165"/>
              </a:spcBef>
              <a:buChar char="●"/>
              <a:tabLst>
                <a:tab pos="379095" algn="l"/>
                <a:tab pos="379730" algn="l"/>
              </a:tabLst>
            </a:pPr>
            <a:r>
              <a:rPr sz="1800" spc="-5" dirty="0">
                <a:solidFill>
                  <a:srgbClr val="595959"/>
                </a:solidFill>
                <a:latin typeface="Arial"/>
                <a:cs typeface="Arial"/>
              </a:rPr>
              <a:t>Training</a:t>
            </a:r>
            <a:r>
              <a:rPr sz="1800" spc="-10" dirty="0">
                <a:solidFill>
                  <a:srgbClr val="595959"/>
                </a:solidFill>
                <a:latin typeface="Arial"/>
                <a:cs typeface="Arial"/>
              </a:rPr>
              <a:t> </a:t>
            </a:r>
            <a:r>
              <a:rPr sz="1800" spc="-5" dirty="0">
                <a:solidFill>
                  <a:srgbClr val="595959"/>
                </a:solidFill>
                <a:latin typeface="Arial"/>
                <a:cs typeface="Arial"/>
              </a:rPr>
              <a:t>on:</a:t>
            </a:r>
            <a:endParaRPr sz="1800">
              <a:latin typeface="Arial"/>
              <a:cs typeface="Arial"/>
            </a:endParaRPr>
          </a:p>
          <a:p>
            <a:pPr marL="836294" lvl="1" indent="-367665">
              <a:lnSpc>
                <a:spcPct val="100000"/>
              </a:lnSpc>
              <a:spcBef>
                <a:spcPts val="1065"/>
              </a:spcBef>
              <a:buChar char="○"/>
              <a:tabLst>
                <a:tab pos="836294" algn="l"/>
                <a:tab pos="836930" algn="l"/>
              </a:tabLst>
            </a:pPr>
            <a:r>
              <a:rPr sz="1800" spc="-5" dirty="0">
                <a:solidFill>
                  <a:srgbClr val="595959"/>
                </a:solidFill>
                <a:latin typeface="Arial"/>
                <a:cs typeface="Arial"/>
              </a:rPr>
              <a:t>Data</a:t>
            </a:r>
            <a:r>
              <a:rPr sz="1800" spc="-15" dirty="0">
                <a:solidFill>
                  <a:srgbClr val="595959"/>
                </a:solidFill>
                <a:latin typeface="Arial"/>
                <a:cs typeface="Arial"/>
              </a:rPr>
              <a:t> </a:t>
            </a:r>
            <a:r>
              <a:rPr sz="1800" spc="-5" dirty="0">
                <a:solidFill>
                  <a:srgbClr val="595959"/>
                </a:solidFill>
                <a:latin typeface="Arial"/>
                <a:cs typeface="Arial"/>
              </a:rPr>
              <a:t>Center</a:t>
            </a:r>
            <a:endParaRPr sz="1800">
              <a:latin typeface="Arial"/>
              <a:cs typeface="Arial"/>
            </a:endParaRPr>
          </a:p>
          <a:p>
            <a:pPr marL="836294" lvl="1" indent="-367665">
              <a:lnSpc>
                <a:spcPct val="100000"/>
              </a:lnSpc>
              <a:spcBef>
                <a:spcPts val="1065"/>
              </a:spcBef>
              <a:buChar char="○"/>
              <a:tabLst>
                <a:tab pos="836294" algn="l"/>
                <a:tab pos="836930" algn="l"/>
              </a:tabLst>
            </a:pPr>
            <a:r>
              <a:rPr sz="1800" spc="-5" dirty="0">
                <a:solidFill>
                  <a:srgbClr val="595959"/>
                </a:solidFill>
                <a:latin typeface="Arial"/>
                <a:cs typeface="Arial"/>
              </a:rPr>
              <a:t>CPUs, GPUs and</a:t>
            </a:r>
            <a:r>
              <a:rPr sz="1800" spc="-85" dirty="0">
                <a:solidFill>
                  <a:srgbClr val="595959"/>
                </a:solidFill>
                <a:latin typeface="Arial"/>
                <a:cs typeface="Arial"/>
              </a:rPr>
              <a:t> </a:t>
            </a:r>
            <a:r>
              <a:rPr sz="1800" spc="-5" dirty="0">
                <a:solidFill>
                  <a:srgbClr val="595959"/>
                </a:solidFill>
                <a:latin typeface="Arial"/>
                <a:cs typeface="Arial"/>
              </a:rPr>
              <a:t>etc</a:t>
            </a:r>
            <a:endParaRPr sz="1800">
              <a:latin typeface="Arial"/>
              <a:cs typeface="Arial"/>
            </a:endParaRPr>
          </a:p>
          <a:p>
            <a:pPr marL="379095" indent="-367030">
              <a:lnSpc>
                <a:spcPct val="100000"/>
              </a:lnSpc>
              <a:spcBef>
                <a:spcPts val="1065"/>
              </a:spcBef>
              <a:buChar char="●"/>
              <a:tabLst>
                <a:tab pos="379095" algn="l"/>
                <a:tab pos="379730" algn="l"/>
              </a:tabLst>
            </a:pPr>
            <a:r>
              <a:rPr sz="1800" spc="-5" dirty="0">
                <a:solidFill>
                  <a:srgbClr val="595959"/>
                </a:solidFill>
                <a:latin typeface="Arial"/>
                <a:cs typeface="Arial"/>
              </a:rPr>
              <a:t>Running</a:t>
            </a:r>
            <a:r>
              <a:rPr sz="1800" spc="-10" dirty="0">
                <a:solidFill>
                  <a:srgbClr val="595959"/>
                </a:solidFill>
                <a:latin typeface="Arial"/>
                <a:cs typeface="Arial"/>
              </a:rPr>
              <a:t> </a:t>
            </a:r>
            <a:r>
              <a:rPr sz="1800" spc="-5" dirty="0">
                <a:solidFill>
                  <a:srgbClr val="595959"/>
                </a:solidFill>
                <a:latin typeface="Arial"/>
                <a:cs typeface="Arial"/>
              </a:rPr>
              <a:t>on:</a:t>
            </a:r>
            <a:endParaRPr sz="1800">
              <a:latin typeface="Arial"/>
              <a:cs typeface="Arial"/>
            </a:endParaRPr>
          </a:p>
          <a:p>
            <a:pPr marL="836294" lvl="1" indent="-367665">
              <a:lnSpc>
                <a:spcPct val="100000"/>
              </a:lnSpc>
              <a:spcBef>
                <a:spcPts val="1065"/>
              </a:spcBef>
              <a:buChar char="○"/>
              <a:tabLst>
                <a:tab pos="836294" algn="l"/>
                <a:tab pos="836930" algn="l"/>
              </a:tabLst>
            </a:pPr>
            <a:r>
              <a:rPr sz="1800" dirty="0">
                <a:solidFill>
                  <a:srgbClr val="595959"/>
                </a:solidFill>
                <a:latin typeface="Arial"/>
                <a:cs typeface="Arial"/>
              </a:rPr>
              <a:t>Mobile</a:t>
            </a:r>
            <a:r>
              <a:rPr sz="1800" spc="-15" dirty="0">
                <a:solidFill>
                  <a:srgbClr val="595959"/>
                </a:solidFill>
                <a:latin typeface="Arial"/>
                <a:cs typeface="Arial"/>
              </a:rPr>
              <a:t> </a:t>
            </a:r>
            <a:r>
              <a:rPr sz="1800" spc="-5" dirty="0">
                <a:solidFill>
                  <a:srgbClr val="595959"/>
                </a:solidFill>
                <a:latin typeface="Arial"/>
                <a:cs typeface="Arial"/>
              </a:rPr>
              <a:t>phones</a:t>
            </a:r>
            <a:endParaRPr sz="1800">
              <a:latin typeface="Arial"/>
              <a:cs typeface="Arial"/>
            </a:endParaRPr>
          </a:p>
          <a:p>
            <a:pPr marL="836294" lvl="1" indent="-367665">
              <a:lnSpc>
                <a:spcPct val="100000"/>
              </a:lnSpc>
              <a:spcBef>
                <a:spcPts val="1065"/>
              </a:spcBef>
              <a:buChar char="○"/>
              <a:tabLst>
                <a:tab pos="836294" algn="l"/>
                <a:tab pos="836930" algn="l"/>
              </a:tabLst>
            </a:pPr>
            <a:r>
              <a:rPr sz="1800" spc="-5" dirty="0">
                <a:solidFill>
                  <a:srgbClr val="595959"/>
                </a:solidFill>
                <a:latin typeface="Arial"/>
                <a:cs typeface="Arial"/>
              </a:rPr>
              <a:t>IoT</a:t>
            </a:r>
            <a:r>
              <a:rPr sz="1800" spc="-15" dirty="0">
                <a:solidFill>
                  <a:srgbClr val="595959"/>
                </a:solidFill>
                <a:latin typeface="Arial"/>
                <a:cs typeface="Arial"/>
              </a:rPr>
              <a:t> </a:t>
            </a:r>
            <a:r>
              <a:rPr sz="1800" spc="-5" dirty="0">
                <a:solidFill>
                  <a:srgbClr val="595959"/>
                </a:solidFill>
                <a:latin typeface="Arial"/>
                <a:cs typeface="Arial"/>
              </a:rPr>
              <a:t>devices</a:t>
            </a:r>
            <a:endParaRPr sz="1800">
              <a:latin typeface="Arial"/>
              <a:cs typeface="Arial"/>
            </a:endParaRPr>
          </a:p>
        </p:txBody>
      </p:sp>
      <p:sp>
        <p:nvSpPr>
          <p:cNvPr id="4" name="object 4"/>
          <p:cNvSpPr/>
          <p:nvPr/>
        </p:nvSpPr>
        <p:spPr>
          <a:xfrm>
            <a:off x="5627588" y="816010"/>
            <a:ext cx="854648" cy="151937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784736" y="1425047"/>
            <a:ext cx="1444746" cy="108357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083737" y="2739665"/>
            <a:ext cx="4072403" cy="161282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992875" y="1405934"/>
            <a:ext cx="1397935" cy="1160110"/>
          </a:xfrm>
          <a:prstGeom prst="rect">
            <a:avLst/>
          </a:prstGeom>
          <a:blipFill>
            <a:blip r:embed="rId5" cstate="print"/>
            <a:stretch>
              <a:fillRect/>
            </a:stretch>
          </a:blipFill>
        </p:spPr>
        <p:txBody>
          <a:bodyPr wrap="square" lIns="0" tIns="0" rIns="0" bIns="0" rtlCol="0"/>
          <a:lstStyle/>
          <a:p>
            <a:endParaRPr/>
          </a:p>
        </p:txBody>
      </p:sp>
      <p:sp>
        <p:nvSpPr>
          <p:cNvPr id="9" name="Slide Number Placeholder 8">
            <a:extLst>
              <a:ext uri="{FF2B5EF4-FFF2-40B4-BE49-F238E27FC236}">
                <a16:creationId xmlns:a16="http://schemas.microsoft.com/office/drawing/2014/main" id="{BEA4D8DC-4A0D-4E8C-96DF-33B514710A40}"/>
              </a:ext>
            </a:extLst>
          </p:cNvPr>
          <p:cNvSpPr>
            <a:spLocks noGrp="1"/>
          </p:cNvSpPr>
          <p:nvPr>
            <p:ph type="sldNum" sz="quarter" idx="7"/>
          </p:nvPr>
        </p:nvSpPr>
        <p:spPr/>
        <p:txBody>
          <a:bodyPr/>
          <a:lstStyle/>
          <a:p>
            <a:fld id="{B6F15528-21DE-4FAA-801E-634DDDAF4B2B}" type="slidenum">
              <a:rPr lang="en-GB"/>
              <a:t>45</a:t>
            </a:fld>
            <a:endParaRPr lang="en-GB"/>
          </a:p>
        </p:txBody>
      </p:sp>
      <p:sp>
        <p:nvSpPr>
          <p:cNvPr id="8" name="Footer Placeholder 7">
            <a:extLst>
              <a:ext uri="{FF2B5EF4-FFF2-40B4-BE49-F238E27FC236}">
                <a16:creationId xmlns:a16="http://schemas.microsoft.com/office/drawing/2014/main" id="{DBA58AF0-4572-458D-A028-2D18DF7D675E}"/>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92164" y="822831"/>
            <a:ext cx="3170555" cy="37058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666666"/>
                </a:solidFill>
                <a:latin typeface="RobotoRegular"/>
                <a:cs typeface="RobotoRegular"/>
              </a:rPr>
              <a:t>Tensor Processing</a:t>
            </a:r>
            <a:r>
              <a:rPr sz="2400" spc="-95" dirty="0">
                <a:solidFill>
                  <a:srgbClr val="666666"/>
                </a:solidFill>
                <a:latin typeface="RobotoRegular"/>
                <a:cs typeface="RobotoRegular"/>
              </a:rPr>
              <a:t> </a:t>
            </a:r>
            <a:r>
              <a:rPr sz="2400" spc="-5" dirty="0">
                <a:solidFill>
                  <a:srgbClr val="666666"/>
                </a:solidFill>
                <a:latin typeface="RobotoRegular"/>
                <a:cs typeface="RobotoRegular"/>
              </a:rPr>
              <a:t>Unit</a:t>
            </a:r>
            <a:endParaRPr sz="2400">
              <a:latin typeface="RobotoRegular"/>
              <a:cs typeface="RobotoRegular"/>
            </a:endParaRPr>
          </a:p>
          <a:p>
            <a:pPr>
              <a:lnSpc>
                <a:spcPct val="100000"/>
              </a:lnSpc>
              <a:spcBef>
                <a:spcPts val="30"/>
              </a:spcBef>
            </a:pPr>
            <a:endParaRPr sz="3600">
              <a:latin typeface="RobotoRegular"/>
              <a:cs typeface="RobotoRegular"/>
            </a:endParaRPr>
          </a:p>
          <a:p>
            <a:pPr marL="12700" marR="213360">
              <a:lnSpc>
                <a:spcPct val="151000"/>
              </a:lnSpc>
            </a:pPr>
            <a:r>
              <a:rPr sz="2400" spc="-5" dirty="0">
                <a:solidFill>
                  <a:srgbClr val="666666"/>
                </a:solidFill>
                <a:latin typeface="RobotoRegular"/>
                <a:cs typeface="RobotoRegular"/>
              </a:rPr>
              <a:t>ASIC for TensorFlow  Designed by Google  10x better perf </a:t>
            </a:r>
            <a:r>
              <a:rPr sz="2400" dirty="0">
                <a:solidFill>
                  <a:srgbClr val="666666"/>
                </a:solidFill>
                <a:latin typeface="RobotoRegular"/>
                <a:cs typeface="RobotoRegular"/>
              </a:rPr>
              <a:t>/ </a:t>
            </a:r>
            <a:r>
              <a:rPr sz="2400" spc="-5" dirty="0">
                <a:solidFill>
                  <a:srgbClr val="666666"/>
                </a:solidFill>
                <a:latin typeface="RobotoRegular"/>
                <a:cs typeface="RobotoRegular"/>
              </a:rPr>
              <a:t>watt  latency and</a:t>
            </a:r>
            <a:r>
              <a:rPr sz="2400" spc="-100" dirty="0">
                <a:solidFill>
                  <a:srgbClr val="666666"/>
                </a:solidFill>
                <a:latin typeface="RobotoRegular"/>
                <a:cs typeface="RobotoRegular"/>
              </a:rPr>
              <a:t> </a:t>
            </a:r>
            <a:r>
              <a:rPr sz="2400" spc="-5" dirty="0">
                <a:solidFill>
                  <a:srgbClr val="666666"/>
                </a:solidFill>
                <a:latin typeface="RobotoRegular"/>
                <a:cs typeface="RobotoRegular"/>
              </a:rPr>
              <a:t>efficiency  bit</a:t>
            </a:r>
            <a:r>
              <a:rPr sz="2400" spc="-15" dirty="0">
                <a:solidFill>
                  <a:srgbClr val="666666"/>
                </a:solidFill>
                <a:latin typeface="RobotoRegular"/>
                <a:cs typeface="RobotoRegular"/>
              </a:rPr>
              <a:t> </a:t>
            </a:r>
            <a:r>
              <a:rPr sz="2400" spc="-5" dirty="0">
                <a:solidFill>
                  <a:srgbClr val="666666"/>
                </a:solidFill>
                <a:latin typeface="RobotoRegular"/>
                <a:cs typeface="RobotoRegular"/>
              </a:rPr>
              <a:t>quantization</a:t>
            </a:r>
            <a:endParaRPr sz="2400">
              <a:latin typeface="RobotoRegular"/>
              <a:cs typeface="RobotoRegular"/>
            </a:endParaRPr>
          </a:p>
        </p:txBody>
      </p:sp>
      <p:sp>
        <p:nvSpPr>
          <p:cNvPr id="3" name="object 3"/>
          <p:cNvSpPr/>
          <p:nvPr/>
        </p:nvSpPr>
        <p:spPr>
          <a:xfrm>
            <a:off x="0" y="0"/>
            <a:ext cx="4915884" cy="5143489"/>
          </a:xfrm>
          <a:prstGeom prst="rect">
            <a:avLst/>
          </a:prstGeom>
          <a:blipFill>
            <a:blip r:embed="rId2" cstate="print"/>
            <a:stretch>
              <a:fillRect/>
            </a:stretch>
          </a:blip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6141F9BD-E031-4DD5-8D1C-7B8425F2DC1F}"/>
              </a:ext>
            </a:extLst>
          </p:cNvPr>
          <p:cNvSpPr>
            <a:spLocks noGrp="1"/>
          </p:cNvSpPr>
          <p:nvPr>
            <p:ph type="sldNum" sz="quarter" idx="7"/>
          </p:nvPr>
        </p:nvSpPr>
        <p:spPr/>
        <p:txBody>
          <a:bodyPr/>
          <a:lstStyle/>
          <a:p>
            <a:fld id="{B6F15528-21DE-4FAA-801E-634DDDAF4B2B}" type="slidenum">
              <a:rPr lang="en-GB"/>
              <a:t>46</a:t>
            </a:fld>
            <a:endParaRPr lang="en-GB"/>
          </a:p>
        </p:txBody>
      </p:sp>
      <p:sp>
        <p:nvSpPr>
          <p:cNvPr id="4" name="Footer Placeholder 3">
            <a:extLst>
              <a:ext uri="{FF2B5EF4-FFF2-40B4-BE49-F238E27FC236}">
                <a16:creationId xmlns:a16="http://schemas.microsoft.com/office/drawing/2014/main" id="{7010C680-FC51-4538-B0DB-91E7A44360E5}"/>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4713" y="1255265"/>
            <a:ext cx="2025014" cy="2235200"/>
          </a:xfrm>
          <a:prstGeom prst="rect">
            <a:avLst/>
          </a:prstGeom>
        </p:spPr>
        <p:txBody>
          <a:bodyPr vert="horz" wrap="square" lIns="0" tIns="12700" rIns="0" bIns="0" rtlCol="0">
            <a:spAutoFit/>
          </a:bodyPr>
          <a:lstStyle/>
          <a:p>
            <a:pPr marL="12700" marR="5080">
              <a:lnSpc>
                <a:spcPct val="151000"/>
              </a:lnSpc>
              <a:spcBef>
                <a:spcPts val="100"/>
              </a:spcBef>
            </a:pPr>
            <a:r>
              <a:rPr sz="2400" spc="-5" dirty="0"/>
              <a:t>RankBrain  AlphaGo  Google</a:t>
            </a:r>
            <a:r>
              <a:rPr sz="2400" spc="-95" dirty="0"/>
              <a:t> </a:t>
            </a:r>
            <a:r>
              <a:rPr sz="2400" spc="-5" dirty="0"/>
              <a:t>Photos  Speech</a:t>
            </a:r>
            <a:endParaRPr sz="2400"/>
          </a:p>
        </p:txBody>
      </p:sp>
      <p:sp>
        <p:nvSpPr>
          <p:cNvPr id="3" name="object 3"/>
          <p:cNvSpPr/>
          <p:nvPr/>
        </p:nvSpPr>
        <p:spPr>
          <a:xfrm>
            <a:off x="1543051" y="0"/>
            <a:ext cx="3346488" cy="5143489"/>
          </a:xfrm>
          <a:prstGeom prst="rect">
            <a:avLst/>
          </a:prstGeom>
          <a:blipFill>
            <a:blip r:embed="rId2" cstate="print"/>
            <a:stretch>
              <a:fillRect/>
            </a:stretch>
          </a:blip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69FC4494-B136-4DBC-A3C7-FF11C0EB244A}"/>
              </a:ext>
            </a:extLst>
          </p:cNvPr>
          <p:cNvSpPr>
            <a:spLocks noGrp="1"/>
          </p:cNvSpPr>
          <p:nvPr>
            <p:ph type="sldNum" sz="quarter" idx="7"/>
          </p:nvPr>
        </p:nvSpPr>
        <p:spPr/>
        <p:txBody>
          <a:bodyPr/>
          <a:lstStyle/>
          <a:p>
            <a:fld id="{B6F15528-21DE-4FAA-801E-634DDDAF4B2B}" type="slidenum">
              <a:rPr lang="en-GB"/>
              <a:t>47</a:t>
            </a:fld>
            <a:endParaRPr lang="en-GB"/>
          </a:p>
        </p:txBody>
      </p:sp>
      <p:sp>
        <p:nvSpPr>
          <p:cNvPr id="4" name="Footer Placeholder 3">
            <a:extLst>
              <a:ext uri="{FF2B5EF4-FFF2-40B4-BE49-F238E27FC236}">
                <a16:creationId xmlns:a16="http://schemas.microsoft.com/office/drawing/2014/main" id="{F0472935-F631-421D-982E-187878A65905}"/>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024" y="1282062"/>
            <a:ext cx="5695950" cy="2911475"/>
          </a:xfrm>
          <a:prstGeom prst="rect">
            <a:avLst/>
          </a:prstGeom>
        </p:spPr>
        <p:txBody>
          <a:bodyPr vert="horz" wrap="square" lIns="0" tIns="165100" rIns="0" bIns="0" rtlCol="0">
            <a:spAutoFit/>
          </a:bodyPr>
          <a:lstStyle/>
          <a:p>
            <a:pPr marL="12700">
              <a:lnSpc>
                <a:spcPct val="100000"/>
              </a:lnSpc>
              <a:spcBef>
                <a:spcPts val="1300"/>
              </a:spcBef>
            </a:pPr>
            <a:r>
              <a:rPr sz="2000" b="1" spc="-5" dirty="0">
                <a:solidFill>
                  <a:srgbClr val="666666"/>
                </a:solidFill>
                <a:latin typeface="Roboto"/>
                <a:cs typeface="Roboto"/>
              </a:rPr>
              <a:t>Fully managed, distributed training </a:t>
            </a:r>
            <a:r>
              <a:rPr sz="2000" spc="-5" dirty="0">
                <a:solidFill>
                  <a:srgbClr val="666666"/>
                </a:solidFill>
                <a:latin typeface="RobotoRegular"/>
                <a:cs typeface="RobotoRegular"/>
              </a:rPr>
              <a:t>and </a:t>
            </a:r>
            <a:r>
              <a:rPr sz="2000" b="1" spc="-5" dirty="0">
                <a:solidFill>
                  <a:srgbClr val="666666"/>
                </a:solidFill>
                <a:latin typeface="Roboto"/>
                <a:cs typeface="Roboto"/>
              </a:rPr>
              <a:t>prediction</a:t>
            </a:r>
            <a:endParaRPr sz="2000">
              <a:latin typeface="Roboto"/>
              <a:cs typeface="Roboto"/>
            </a:endParaRPr>
          </a:p>
          <a:p>
            <a:pPr marL="12700">
              <a:lnSpc>
                <a:spcPct val="100000"/>
              </a:lnSpc>
              <a:spcBef>
                <a:spcPts val="1200"/>
              </a:spcBef>
            </a:pPr>
            <a:r>
              <a:rPr sz="2000" spc="-5" dirty="0">
                <a:solidFill>
                  <a:srgbClr val="666666"/>
                </a:solidFill>
                <a:latin typeface="RobotoRegular"/>
                <a:cs typeface="RobotoRegular"/>
              </a:rPr>
              <a:t>for custom </a:t>
            </a:r>
            <a:r>
              <a:rPr sz="2000" b="1" spc="-5" dirty="0">
                <a:solidFill>
                  <a:srgbClr val="666666"/>
                </a:solidFill>
                <a:latin typeface="Roboto"/>
                <a:cs typeface="Roboto"/>
              </a:rPr>
              <a:t>TensorFlow</a:t>
            </a:r>
            <a:r>
              <a:rPr sz="2000" b="1" dirty="0">
                <a:solidFill>
                  <a:srgbClr val="666666"/>
                </a:solidFill>
                <a:latin typeface="Roboto"/>
                <a:cs typeface="Roboto"/>
              </a:rPr>
              <a:t> </a:t>
            </a:r>
            <a:r>
              <a:rPr sz="2000" spc="-5" dirty="0">
                <a:solidFill>
                  <a:srgbClr val="666666"/>
                </a:solidFill>
                <a:latin typeface="RobotoRegular"/>
                <a:cs typeface="RobotoRegular"/>
              </a:rPr>
              <a:t>graph</a:t>
            </a:r>
            <a:endParaRPr sz="2000">
              <a:latin typeface="RobotoRegular"/>
              <a:cs typeface="RobotoRegular"/>
            </a:endParaRPr>
          </a:p>
          <a:p>
            <a:pPr marL="12700" marR="43180">
              <a:lnSpc>
                <a:spcPct val="215600"/>
              </a:lnSpc>
            </a:pPr>
            <a:r>
              <a:rPr sz="2000" spc="-5" dirty="0">
                <a:solidFill>
                  <a:srgbClr val="666666"/>
                </a:solidFill>
                <a:latin typeface="RobotoRegular"/>
                <a:cs typeface="RobotoRegular"/>
              </a:rPr>
              <a:t>Supports </a:t>
            </a:r>
            <a:r>
              <a:rPr sz="2000" b="1" spc="-5" dirty="0">
                <a:solidFill>
                  <a:srgbClr val="666666"/>
                </a:solidFill>
                <a:latin typeface="Roboto"/>
                <a:cs typeface="Roboto"/>
              </a:rPr>
              <a:t>Regression </a:t>
            </a:r>
            <a:r>
              <a:rPr sz="2000" spc="-5" dirty="0">
                <a:solidFill>
                  <a:srgbClr val="666666"/>
                </a:solidFill>
                <a:latin typeface="RobotoRegular"/>
                <a:cs typeface="RobotoRegular"/>
              </a:rPr>
              <a:t>and </a:t>
            </a:r>
            <a:r>
              <a:rPr sz="2000" b="1" spc="-5" dirty="0">
                <a:solidFill>
                  <a:srgbClr val="666666"/>
                </a:solidFill>
                <a:latin typeface="Roboto"/>
                <a:cs typeface="Roboto"/>
              </a:rPr>
              <a:t>Classification </a:t>
            </a:r>
            <a:r>
              <a:rPr sz="2000" spc="-5" dirty="0">
                <a:solidFill>
                  <a:srgbClr val="666666"/>
                </a:solidFill>
                <a:latin typeface="RobotoRegular"/>
                <a:cs typeface="RobotoRegular"/>
              </a:rPr>
              <a:t>initially  Integrated with </a:t>
            </a:r>
            <a:r>
              <a:rPr sz="2000" b="1" spc="-5" dirty="0">
                <a:solidFill>
                  <a:srgbClr val="666666"/>
                </a:solidFill>
                <a:latin typeface="Roboto"/>
                <a:cs typeface="Roboto"/>
              </a:rPr>
              <a:t>Cloud Dataflow </a:t>
            </a:r>
            <a:r>
              <a:rPr sz="2000" spc="-5" dirty="0">
                <a:solidFill>
                  <a:srgbClr val="666666"/>
                </a:solidFill>
                <a:latin typeface="RobotoRegular"/>
                <a:cs typeface="RobotoRegular"/>
              </a:rPr>
              <a:t>and </a:t>
            </a:r>
            <a:r>
              <a:rPr sz="2000" b="1" spc="-5" dirty="0">
                <a:solidFill>
                  <a:srgbClr val="666666"/>
                </a:solidFill>
                <a:latin typeface="Roboto"/>
                <a:cs typeface="Roboto"/>
              </a:rPr>
              <a:t>Cloud Datalab  Limited </a:t>
            </a:r>
            <a:r>
              <a:rPr sz="2000" b="1" dirty="0">
                <a:solidFill>
                  <a:srgbClr val="666666"/>
                </a:solidFill>
                <a:latin typeface="Roboto"/>
                <a:cs typeface="Roboto"/>
              </a:rPr>
              <a:t>Preview </a:t>
            </a:r>
            <a:r>
              <a:rPr sz="2000" dirty="0">
                <a:solidFill>
                  <a:srgbClr val="666666"/>
                </a:solidFill>
                <a:latin typeface="RobotoRegular"/>
                <a:cs typeface="RobotoRegular"/>
              </a:rPr>
              <a:t>-</a:t>
            </a:r>
            <a:r>
              <a:rPr sz="2000" spc="-20" dirty="0">
                <a:solidFill>
                  <a:srgbClr val="666666"/>
                </a:solidFill>
                <a:latin typeface="RobotoRegular"/>
                <a:cs typeface="RobotoRegular"/>
              </a:rPr>
              <a:t> </a:t>
            </a:r>
            <a:r>
              <a:rPr sz="2000" spc="-5" dirty="0">
                <a:solidFill>
                  <a:srgbClr val="666666"/>
                </a:solidFill>
                <a:latin typeface="RobotoRegular"/>
                <a:cs typeface="RobotoRegular"/>
              </a:rPr>
              <a:t>cloud.google.com/</a:t>
            </a:r>
            <a:r>
              <a:rPr sz="2000" b="1" spc="-5" dirty="0">
                <a:solidFill>
                  <a:srgbClr val="666666"/>
                </a:solidFill>
                <a:latin typeface="Roboto"/>
                <a:cs typeface="Roboto"/>
              </a:rPr>
              <a:t>ml</a:t>
            </a:r>
            <a:endParaRPr sz="2000">
              <a:latin typeface="Roboto"/>
              <a:cs typeface="Roboto"/>
            </a:endParaRPr>
          </a:p>
        </p:txBody>
      </p:sp>
      <p:sp>
        <p:nvSpPr>
          <p:cNvPr id="3" name="object 3"/>
          <p:cNvSpPr txBox="1">
            <a:spLocks noGrp="1"/>
          </p:cNvSpPr>
          <p:nvPr>
            <p:ph type="title"/>
          </p:nvPr>
        </p:nvSpPr>
        <p:spPr>
          <a:xfrm>
            <a:off x="454024" y="363600"/>
            <a:ext cx="5679440"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595959"/>
                </a:solidFill>
              </a:rPr>
              <a:t>Cloud Machine Learning (Cloud</a:t>
            </a:r>
            <a:r>
              <a:rPr sz="2800" spc="-90" dirty="0">
                <a:solidFill>
                  <a:srgbClr val="595959"/>
                </a:solidFill>
              </a:rPr>
              <a:t> </a:t>
            </a:r>
            <a:r>
              <a:rPr sz="2800" spc="-5" dirty="0">
                <a:solidFill>
                  <a:srgbClr val="595959"/>
                </a:solidFill>
              </a:rPr>
              <a:t>ML)</a:t>
            </a:r>
            <a:endParaRPr sz="2800"/>
          </a:p>
        </p:txBody>
      </p:sp>
      <p:sp>
        <p:nvSpPr>
          <p:cNvPr id="4" name="object 4"/>
          <p:cNvSpPr/>
          <p:nvPr/>
        </p:nvSpPr>
        <p:spPr>
          <a:xfrm>
            <a:off x="6528786" y="1549896"/>
            <a:ext cx="2081795" cy="2081795"/>
          </a:xfrm>
          <a:prstGeom prst="rect">
            <a:avLst/>
          </a:prstGeom>
          <a:blipFill>
            <a:blip r:embed="rId2"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E93C2F22-688C-4E88-B6BE-DFEA41EB8C75}"/>
              </a:ext>
            </a:extLst>
          </p:cNvPr>
          <p:cNvSpPr>
            <a:spLocks noGrp="1"/>
          </p:cNvSpPr>
          <p:nvPr>
            <p:ph type="sldNum" sz="quarter" idx="7"/>
          </p:nvPr>
        </p:nvSpPr>
        <p:spPr/>
        <p:txBody>
          <a:bodyPr/>
          <a:lstStyle/>
          <a:p>
            <a:fld id="{B6F15528-21DE-4FAA-801E-634DDDAF4B2B}" type="slidenum">
              <a:rPr lang="en-GB"/>
              <a:t>48</a:t>
            </a:fld>
            <a:endParaRPr lang="en-GB"/>
          </a:p>
        </p:txBody>
      </p:sp>
      <p:sp>
        <p:nvSpPr>
          <p:cNvPr id="5" name="Footer Placeholder 4">
            <a:extLst>
              <a:ext uri="{FF2B5EF4-FFF2-40B4-BE49-F238E27FC236}">
                <a16:creationId xmlns:a16="http://schemas.microsoft.com/office/drawing/2014/main" id="{134470C6-84B5-45DD-B1CF-8597B33DB0F0}"/>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024" y="1434461"/>
            <a:ext cx="5678805" cy="29591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666666"/>
                </a:solidFill>
                <a:latin typeface="RobotoRegular"/>
                <a:cs typeface="RobotoRegular"/>
              </a:rPr>
              <a:t>Jeff Dean's keynote: </a:t>
            </a:r>
            <a:r>
              <a:rPr sz="2000" u="heavy" spc="-5" dirty="0">
                <a:solidFill>
                  <a:srgbClr val="0097A7"/>
                </a:solidFill>
                <a:uFill>
                  <a:solidFill>
                    <a:srgbClr val="0097A7"/>
                  </a:solidFill>
                </a:uFill>
                <a:latin typeface="RobotoRegular"/>
                <a:cs typeface="RobotoRegular"/>
                <a:hlinkClick r:id="rId2"/>
              </a:rPr>
              <a:t>YouTube</a:t>
            </a:r>
            <a:r>
              <a:rPr sz="2000" u="heavy" spc="30" dirty="0">
                <a:solidFill>
                  <a:srgbClr val="0097A7"/>
                </a:solidFill>
                <a:uFill>
                  <a:solidFill>
                    <a:srgbClr val="0097A7"/>
                  </a:solidFill>
                </a:uFill>
                <a:latin typeface="RobotoRegular"/>
                <a:cs typeface="RobotoRegular"/>
                <a:hlinkClick r:id="rId2"/>
              </a:rPr>
              <a:t> </a:t>
            </a:r>
            <a:r>
              <a:rPr sz="2000" u="heavy" spc="-5" dirty="0">
                <a:solidFill>
                  <a:srgbClr val="0097A7"/>
                </a:solidFill>
                <a:uFill>
                  <a:solidFill>
                    <a:srgbClr val="0097A7"/>
                  </a:solidFill>
                </a:uFill>
                <a:latin typeface="RobotoRegular"/>
                <a:cs typeface="RobotoRegular"/>
                <a:hlinkClick r:id="rId2"/>
              </a:rPr>
              <a:t>video</a:t>
            </a:r>
            <a:endParaRPr sz="2000">
              <a:latin typeface="RobotoRegular"/>
              <a:cs typeface="RobotoRegular"/>
            </a:endParaRPr>
          </a:p>
          <a:p>
            <a:pPr marL="12700" marR="1459230">
              <a:lnSpc>
                <a:spcPct val="215600"/>
              </a:lnSpc>
            </a:pPr>
            <a:r>
              <a:rPr sz="2000" spc="-5" dirty="0">
                <a:solidFill>
                  <a:srgbClr val="666666"/>
                </a:solidFill>
                <a:latin typeface="RobotoRegular"/>
                <a:cs typeface="RobotoRegular"/>
              </a:rPr>
              <a:t>Define </a:t>
            </a:r>
            <a:r>
              <a:rPr sz="2000" dirty="0">
                <a:solidFill>
                  <a:srgbClr val="666666"/>
                </a:solidFill>
                <a:latin typeface="RobotoRegular"/>
                <a:cs typeface="RobotoRegular"/>
              </a:rPr>
              <a:t>a </a:t>
            </a:r>
            <a:r>
              <a:rPr sz="2000" spc="-5" dirty="0">
                <a:solidFill>
                  <a:srgbClr val="666666"/>
                </a:solidFill>
                <a:latin typeface="RobotoRegular"/>
                <a:cs typeface="RobotoRegular"/>
              </a:rPr>
              <a:t>custom </a:t>
            </a:r>
            <a:r>
              <a:rPr sz="2000" b="1" spc="-5" dirty="0">
                <a:solidFill>
                  <a:srgbClr val="666666"/>
                </a:solidFill>
                <a:latin typeface="Roboto"/>
                <a:cs typeface="Roboto"/>
              </a:rPr>
              <a:t>TensorFlow </a:t>
            </a:r>
            <a:r>
              <a:rPr sz="2000" spc="-5" dirty="0">
                <a:solidFill>
                  <a:srgbClr val="666666"/>
                </a:solidFill>
                <a:latin typeface="RobotoRegular"/>
                <a:cs typeface="RobotoRegular"/>
              </a:rPr>
              <a:t>graph  Training at local: </a:t>
            </a:r>
            <a:r>
              <a:rPr sz="2000" b="1" spc="-5" dirty="0">
                <a:solidFill>
                  <a:srgbClr val="666666"/>
                </a:solidFill>
                <a:latin typeface="Roboto"/>
                <a:cs typeface="Roboto"/>
              </a:rPr>
              <a:t>8.3 hours </a:t>
            </a:r>
            <a:r>
              <a:rPr sz="2000" spc="-5" dirty="0">
                <a:solidFill>
                  <a:srgbClr val="666666"/>
                </a:solidFill>
                <a:latin typeface="RobotoRegular"/>
                <a:cs typeface="RobotoRegular"/>
              </a:rPr>
              <a:t>w/ </a:t>
            </a:r>
            <a:r>
              <a:rPr sz="2000" dirty="0">
                <a:solidFill>
                  <a:srgbClr val="666666"/>
                </a:solidFill>
                <a:latin typeface="RobotoRegular"/>
                <a:cs typeface="RobotoRegular"/>
              </a:rPr>
              <a:t>1</a:t>
            </a:r>
            <a:r>
              <a:rPr sz="2000" spc="-20" dirty="0">
                <a:solidFill>
                  <a:srgbClr val="666666"/>
                </a:solidFill>
                <a:latin typeface="RobotoRegular"/>
                <a:cs typeface="RobotoRegular"/>
              </a:rPr>
              <a:t> </a:t>
            </a:r>
            <a:r>
              <a:rPr sz="2000" spc="-5" dirty="0">
                <a:solidFill>
                  <a:srgbClr val="666666"/>
                </a:solidFill>
                <a:latin typeface="RobotoRegular"/>
                <a:cs typeface="RobotoRegular"/>
              </a:rPr>
              <a:t>node</a:t>
            </a:r>
            <a:endParaRPr sz="2000">
              <a:latin typeface="RobotoRegular"/>
              <a:cs typeface="RobotoRegular"/>
            </a:endParaRPr>
          </a:p>
          <a:p>
            <a:pPr marL="12700" marR="5080">
              <a:lnSpc>
                <a:spcPct val="215600"/>
              </a:lnSpc>
            </a:pPr>
            <a:r>
              <a:rPr sz="2000" spc="-5" dirty="0">
                <a:solidFill>
                  <a:srgbClr val="666666"/>
                </a:solidFill>
                <a:latin typeface="RobotoRegular"/>
                <a:cs typeface="RobotoRegular"/>
              </a:rPr>
              <a:t>Training at cloud: </a:t>
            </a:r>
            <a:r>
              <a:rPr sz="2000" b="1" spc="-5" dirty="0">
                <a:solidFill>
                  <a:srgbClr val="666666"/>
                </a:solidFill>
                <a:latin typeface="Roboto"/>
                <a:cs typeface="Roboto"/>
              </a:rPr>
              <a:t>32 min </a:t>
            </a:r>
            <a:r>
              <a:rPr sz="2000" spc="-5" dirty="0">
                <a:solidFill>
                  <a:srgbClr val="666666"/>
                </a:solidFill>
                <a:latin typeface="RobotoRegular"/>
                <a:cs typeface="RobotoRegular"/>
              </a:rPr>
              <a:t>w/ </a:t>
            </a:r>
            <a:r>
              <a:rPr sz="2000" b="1" spc="-5" dirty="0">
                <a:solidFill>
                  <a:srgbClr val="666666"/>
                </a:solidFill>
                <a:latin typeface="Roboto"/>
                <a:cs typeface="Roboto"/>
              </a:rPr>
              <a:t>20 nodes </a:t>
            </a:r>
            <a:r>
              <a:rPr sz="2000" spc="-5" dirty="0">
                <a:solidFill>
                  <a:srgbClr val="666666"/>
                </a:solidFill>
                <a:latin typeface="RobotoRegular"/>
                <a:cs typeface="RobotoRegular"/>
              </a:rPr>
              <a:t>(</a:t>
            </a:r>
            <a:r>
              <a:rPr sz="2000" b="1" spc="-5" dirty="0">
                <a:solidFill>
                  <a:srgbClr val="666666"/>
                </a:solidFill>
                <a:latin typeface="Roboto"/>
                <a:cs typeface="Roboto"/>
              </a:rPr>
              <a:t>15x </a:t>
            </a:r>
            <a:r>
              <a:rPr sz="2000" spc="-5" dirty="0">
                <a:solidFill>
                  <a:srgbClr val="666666"/>
                </a:solidFill>
                <a:latin typeface="RobotoRegular"/>
                <a:cs typeface="RobotoRegular"/>
              </a:rPr>
              <a:t>faster)  Prediction at cloud at </a:t>
            </a:r>
            <a:r>
              <a:rPr sz="2000" b="1" spc="-5" dirty="0">
                <a:solidFill>
                  <a:srgbClr val="666666"/>
                </a:solidFill>
                <a:latin typeface="Roboto"/>
                <a:cs typeface="Roboto"/>
              </a:rPr>
              <a:t>300 reqs </a:t>
            </a:r>
            <a:r>
              <a:rPr sz="2000" b="1" dirty="0">
                <a:solidFill>
                  <a:srgbClr val="666666"/>
                </a:solidFill>
                <a:latin typeface="Roboto"/>
                <a:cs typeface="Roboto"/>
              </a:rPr>
              <a:t>/</a:t>
            </a:r>
            <a:r>
              <a:rPr sz="2000" b="1" spc="30" dirty="0">
                <a:solidFill>
                  <a:srgbClr val="666666"/>
                </a:solidFill>
                <a:latin typeface="Roboto"/>
                <a:cs typeface="Roboto"/>
              </a:rPr>
              <a:t> </a:t>
            </a:r>
            <a:r>
              <a:rPr sz="2000" b="1" spc="-5" dirty="0">
                <a:solidFill>
                  <a:srgbClr val="666666"/>
                </a:solidFill>
                <a:latin typeface="Roboto"/>
                <a:cs typeface="Roboto"/>
              </a:rPr>
              <a:t>sec</a:t>
            </a:r>
            <a:endParaRPr sz="2000">
              <a:latin typeface="Roboto"/>
              <a:cs typeface="Roboto"/>
            </a:endParaRPr>
          </a:p>
        </p:txBody>
      </p:sp>
      <p:sp>
        <p:nvSpPr>
          <p:cNvPr id="3" name="object 3"/>
          <p:cNvSpPr txBox="1">
            <a:spLocks noGrp="1"/>
          </p:cNvSpPr>
          <p:nvPr>
            <p:ph type="title"/>
          </p:nvPr>
        </p:nvSpPr>
        <p:spPr>
          <a:xfrm>
            <a:off x="454024" y="363600"/>
            <a:ext cx="2519045"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595959"/>
                </a:solidFill>
              </a:rPr>
              <a:t>Cloud ML</a:t>
            </a:r>
            <a:r>
              <a:rPr sz="2800" spc="-95" dirty="0">
                <a:solidFill>
                  <a:srgbClr val="595959"/>
                </a:solidFill>
              </a:rPr>
              <a:t> </a:t>
            </a:r>
            <a:r>
              <a:rPr sz="2800" spc="-5" dirty="0">
                <a:solidFill>
                  <a:srgbClr val="595959"/>
                </a:solidFill>
              </a:rPr>
              <a:t>demo</a:t>
            </a:r>
            <a:endParaRPr sz="2800"/>
          </a:p>
        </p:txBody>
      </p:sp>
      <p:sp>
        <p:nvSpPr>
          <p:cNvPr id="4" name="object 4"/>
          <p:cNvSpPr/>
          <p:nvPr/>
        </p:nvSpPr>
        <p:spPr>
          <a:xfrm>
            <a:off x="6528786" y="1549896"/>
            <a:ext cx="2081795" cy="2081795"/>
          </a:xfrm>
          <a:prstGeom prst="rect">
            <a:avLst/>
          </a:prstGeom>
          <a:blipFill>
            <a:blip r:embed="rId3"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A422BEE0-F7E0-435C-8F68-6EAB3DEB701C}"/>
              </a:ext>
            </a:extLst>
          </p:cNvPr>
          <p:cNvSpPr>
            <a:spLocks noGrp="1"/>
          </p:cNvSpPr>
          <p:nvPr>
            <p:ph type="sldNum" sz="quarter" idx="7"/>
          </p:nvPr>
        </p:nvSpPr>
        <p:spPr/>
        <p:txBody>
          <a:bodyPr/>
          <a:lstStyle/>
          <a:p>
            <a:fld id="{B6F15528-21DE-4FAA-801E-634DDDAF4B2B}" type="slidenum">
              <a:rPr lang="en-GB"/>
              <a:t>49</a:t>
            </a:fld>
            <a:endParaRPr lang="en-GB"/>
          </a:p>
        </p:txBody>
      </p:sp>
      <p:sp>
        <p:nvSpPr>
          <p:cNvPr id="5" name="Footer Placeholder 4">
            <a:extLst>
              <a:ext uri="{FF2B5EF4-FFF2-40B4-BE49-F238E27FC236}">
                <a16:creationId xmlns:a16="http://schemas.microsoft.com/office/drawing/2014/main" id="{DD1A96B8-2B84-42F2-B5F2-1F83ABC339A2}"/>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333333"/>
          </a:solidFill>
        </p:spPr>
        <p:txBody>
          <a:bodyPr wrap="square" lIns="0" tIns="0" rIns="0" bIns="0" rtlCol="0"/>
          <a:lstStyle/>
          <a:p>
            <a:endParaRPr/>
          </a:p>
        </p:txBody>
      </p:sp>
      <p:grpSp>
        <p:nvGrpSpPr>
          <p:cNvPr id="3" name="object 3"/>
          <p:cNvGrpSpPr/>
          <p:nvPr/>
        </p:nvGrpSpPr>
        <p:grpSpPr>
          <a:xfrm>
            <a:off x="364681" y="0"/>
            <a:ext cx="1987550" cy="86995"/>
            <a:chOff x="364681" y="0"/>
            <a:chExt cx="1987550" cy="86995"/>
          </a:xfrm>
        </p:grpSpPr>
        <p:sp>
          <p:nvSpPr>
            <p:cNvPr id="4" name="object 4"/>
            <p:cNvSpPr/>
            <p:nvPr/>
          </p:nvSpPr>
          <p:spPr>
            <a:xfrm>
              <a:off x="364681" y="0"/>
              <a:ext cx="497205" cy="86995"/>
            </a:xfrm>
            <a:custGeom>
              <a:avLst/>
              <a:gdLst/>
              <a:ahLst/>
              <a:cxnLst/>
              <a:rect l="l" t="t" r="r" b="b"/>
              <a:pathLst>
                <a:path w="497205" h="86995">
                  <a:moveTo>
                    <a:pt x="496878" y="86699"/>
                  </a:moveTo>
                  <a:lnTo>
                    <a:pt x="0" y="86699"/>
                  </a:lnTo>
                  <a:lnTo>
                    <a:pt x="0" y="0"/>
                  </a:lnTo>
                  <a:lnTo>
                    <a:pt x="496878" y="0"/>
                  </a:lnTo>
                  <a:lnTo>
                    <a:pt x="496878" y="86699"/>
                  </a:lnTo>
                  <a:close/>
                </a:path>
              </a:pathLst>
            </a:custGeom>
            <a:solidFill>
              <a:srgbClr val="4285F4"/>
            </a:solidFill>
          </p:spPr>
          <p:txBody>
            <a:bodyPr wrap="square" lIns="0" tIns="0" rIns="0" bIns="0" rtlCol="0"/>
            <a:lstStyle/>
            <a:p>
              <a:endParaRPr/>
            </a:p>
          </p:txBody>
        </p:sp>
        <p:sp>
          <p:nvSpPr>
            <p:cNvPr id="5" name="object 5"/>
            <p:cNvSpPr/>
            <p:nvPr/>
          </p:nvSpPr>
          <p:spPr>
            <a:xfrm>
              <a:off x="861363" y="0"/>
              <a:ext cx="497205" cy="86995"/>
            </a:xfrm>
            <a:custGeom>
              <a:avLst/>
              <a:gdLst/>
              <a:ahLst/>
              <a:cxnLst/>
              <a:rect l="l" t="t" r="r" b="b"/>
              <a:pathLst>
                <a:path w="497205" h="86995">
                  <a:moveTo>
                    <a:pt x="496878" y="86699"/>
                  </a:moveTo>
                  <a:lnTo>
                    <a:pt x="0" y="86699"/>
                  </a:lnTo>
                  <a:lnTo>
                    <a:pt x="0" y="0"/>
                  </a:lnTo>
                  <a:lnTo>
                    <a:pt x="496878" y="0"/>
                  </a:lnTo>
                  <a:lnTo>
                    <a:pt x="496878" y="86699"/>
                  </a:lnTo>
                  <a:close/>
                </a:path>
              </a:pathLst>
            </a:custGeom>
            <a:solidFill>
              <a:srgbClr val="E94234"/>
            </a:solidFill>
          </p:spPr>
          <p:txBody>
            <a:bodyPr wrap="square" lIns="0" tIns="0" rIns="0" bIns="0" rtlCol="0"/>
            <a:lstStyle/>
            <a:p>
              <a:endParaRPr/>
            </a:p>
          </p:txBody>
        </p:sp>
        <p:sp>
          <p:nvSpPr>
            <p:cNvPr id="6" name="object 6"/>
            <p:cNvSpPr/>
            <p:nvPr/>
          </p:nvSpPr>
          <p:spPr>
            <a:xfrm>
              <a:off x="1358044" y="0"/>
              <a:ext cx="497205" cy="86995"/>
            </a:xfrm>
            <a:custGeom>
              <a:avLst/>
              <a:gdLst/>
              <a:ahLst/>
              <a:cxnLst/>
              <a:rect l="l" t="t" r="r" b="b"/>
              <a:pathLst>
                <a:path w="497205" h="86995">
                  <a:moveTo>
                    <a:pt x="496878" y="86699"/>
                  </a:moveTo>
                  <a:lnTo>
                    <a:pt x="0" y="86699"/>
                  </a:lnTo>
                  <a:lnTo>
                    <a:pt x="0" y="0"/>
                  </a:lnTo>
                  <a:lnTo>
                    <a:pt x="496878" y="0"/>
                  </a:lnTo>
                  <a:lnTo>
                    <a:pt x="496878" y="86699"/>
                  </a:lnTo>
                  <a:close/>
                </a:path>
              </a:pathLst>
            </a:custGeom>
            <a:solidFill>
              <a:srgbClr val="FBBC04"/>
            </a:solidFill>
          </p:spPr>
          <p:txBody>
            <a:bodyPr wrap="square" lIns="0" tIns="0" rIns="0" bIns="0" rtlCol="0"/>
            <a:lstStyle/>
            <a:p>
              <a:endParaRPr/>
            </a:p>
          </p:txBody>
        </p:sp>
        <p:sp>
          <p:nvSpPr>
            <p:cNvPr id="7" name="object 7"/>
            <p:cNvSpPr/>
            <p:nvPr/>
          </p:nvSpPr>
          <p:spPr>
            <a:xfrm>
              <a:off x="1854726" y="0"/>
              <a:ext cx="497205" cy="86995"/>
            </a:xfrm>
            <a:custGeom>
              <a:avLst/>
              <a:gdLst/>
              <a:ahLst/>
              <a:cxnLst/>
              <a:rect l="l" t="t" r="r" b="b"/>
              <a:pathLst>
                <a:path w="497205" h="86995">
                  <a:moveTo>
                    <a:pt x="496878" y="86699"/>
                  </a:moveTo>
                  <a:lnTo>
                    <a:pt x="0" y="86699"/>
                  </a:lnTo>
                  <a:lnTo>
                    <a:pt x="0" y="0"/>
                  </a:lnTo>
                  <a:lnTo>
                    <a:pt x="496878" y="0"/>
                  </a:lnTo>
                  <a:lnTo>
                    <a:pt x="496878" y="86699"/>
                  </a:lnTo>
                  <a:close/>
                </a:path>
              </a:pathLst>
            </a:custGeom>
            <a:solidFill>
              <a:srgbClr val="34A852"/>
            </a:solidFill>
          </p:spPr>
          <p:txBody>
            <a:bodyPr wrap="square" lIns="0" tIns="0" rIns="0" bIns="0" rtlCol="0"/>
            <a:lstStyle/>
            <a:p>
              <a:endParaRPr/>
            </a:p>
          </p:txBody>
        </p:sp>
      </p:grpSp>
      <p:sp>
        <p:nvSpPr>
          <p:cNvPr id="8" name="object 8"/>
          <p:cNvSpPr txBox="1">
            <a:spLocks noGrp="1"/>
          </p:cNvSpPr>
          <p:nvPr>
            <p:ph type="title"/>
          </p:nvPr>
        </p:nvSpPr>
        <p:spPr>
          <a:xfrm>
            <a:off x="368082" y="380868"/>
            <a:ext cx="4936732" cy="443711"/>
          </a:xfrm>
          <a:prstGeom prst="rect">
            <a:avLst/>
          </a:prstGeom>
        </p:spPr>
        <p:txBody>
          <a:bodyPr vert="horz" wrap="square" lIns="0" tIns="12700" rIns="0" bIns="0" rtlCol="0" anchor="t">
            <a:spAutoFit/>
          </a:bodyPr>
          <a:lstStyle/>
          <a:p>
            <a:pPr marL="12700">
              <a:spcBef>
                <a:spcPts val="100"/>
              </a:spcBef>
            </a:pPr>
            <a:r>
              <a:rPr lang="en-GB" sz="2800" spc="-5" dirty="0">
                <a:solidFill>
                  <a:srgbClr val="FF0000"/>
                </a:solidFill>
                <a:latin typeface="Arial"/>
                <a:cs typeface="Arial"/>
              </a:rPr>
              <a:t>Objective and What we’ll</a:t>
            </a:r>
            <a:r>
              <a:rPr lang="en-GB" sz="2800" spc="-95" dirty="0">
                <a:solidFill>
                  <a:srgbClr val="FF0000"/>
                </a:solidFill>
                <a:latin typeface="Arial"/>
                <a:cs typeface="Arial"/>
              </a:rPr>
              <a:t> </a:t>
            </a:r>
            <a:r>
              <a:rPr lang="en-GB" sz="2800" dirty="0">
                <a:solidFill>
                  <a:srgbClr val="FF0000"/>
                </a:solidFill>
                <a:latin typeface="Arial"/>
                <a:cs typeface="Arial"/>
              </a:rPr>
              <a:t>cover</a:t>
            </a:r>
            <a:endParaRPr sz="2800">
              <a:solidFill>
                <a:srgbClr val="FF0000"/>
              </a:solidFill>
              <a:latin typeface="Arial"/>
              <a:cs typeface="Arial"/>
            </a:endParaRPr>
          </a:p>
        </p:txBody>
      </p:sp>
      <p:sp>
        <p:nvSpPr>
          <p:cNvPr id="9" name="object 9"/>
          <p:cNvSpPr txBox="1"/>
          <p:nvPr/>
        </p:nvSpPr>
        <p:spPr>
          <a:xfrm>
            <a:off x="662948" y="1343533"/>
            <a:ext cx="5948045" cy="27914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RobotoRegular"/>
                <a:cs typeface="RobotoRegular"/>
              </a:rPr>
              <a:t>What is Neural Network and Deep</a:t>
            </a:r>
            <a:r>
              <a:rPr sz="2400" spc="-90" dirty="0">
                <a:solidFill>
                  <a:srgbClr val="FFFFFF"/>
                </a:solidFill>
                <a:latin typeface="RobotoRegular"/>
                <a:cs typeface="RobotoRegular"/>
              </a:rPr>
              <a:t> </a:t>
            </a:r>
            <a:r>
              <a:rPr sz="2400" spc="-5" dirty="0">
                <a:solidFill>
                  <a:srgbClr val="FFFFFF"/>
                </a:solidFill>
                <a:latin typeface="RobotoRegular"/>
                <a:cs typeface="RobotoRegular"/>
              </a:rPr>
              <a:t>Learning?</a:t>
            </a:r>
            <a:endParaRPr sz="2400">
              <a:latin typeface="RobotoRegular"/>
              <a:cs typeface="RobotoRegular"/>
            </a:endParaRPr>
          </a:p>
          <a:p>
            <a:pPr marL="12700" marR="413384">
              <a:lnSpc>
                <a:spcPct val="218699"/>
              </a:lnSpc>
            </a:pPr>
            <a:r>
              <a:rPr sz="2400" spc="-5" dirty="0">
                <a:solidFill>
                  <a:srgbClr val="FFFFFF"/>
                </a:solidFill>
                <a:latin typeface="RobotoRegular"/>
                <a:cs typeface="RobotoRegular"/>
              </a:rPr>
              <a:t>Machine Intelligence at Google Scale  Cloud Vision API and Speech API  TensorFlow and Cloud Machine</a:t>
            </a:r>
            <a:r>
              <a:rPr sz="2400" spc="-95" dirty="0">
                <a:solidFill>
                  <a:srgbClr val="FFFFFF"/>
                </a:solidFill>
                <a:latin typeface="RobotoRegular"/>
                <a:cs typeface="RobotoRegular"/>
              </a:rPr>
              <a:t> </a:t>
            </a:r>
            <a:r>
              <a:rPr sz="2400" spc="-5" dirty="0">
                <a:solidFill>
                  <a:srgbClr val="FFFFFF"/>
                </a:solidFill>
                <a:latin typeface="RobotoRegular"/>
                <a:cs typeface="RobotoRegular"/>
              </a:rPr>
              <a:t>Learning</a:t>
            </a:r>
            <a:endParaRPr sz="2400">
              <a:latin typeface="RobotoRegular"/>
              <a:cs typeface="RobotoRegular"/>
            </a:endParaRPr>
          </a:p>
        </p:txBody>
      </p:sp>
      <p:sp>
        <p:nvSpPr>
          <p:cNvPr id="11" name="Slide Number Placeholder 10">
            <a:extLst>
              <a:ext uri="{FF2B5EF4-FFF2-40B4-BE49-F238E27FC236}">
                <a16:creationId xmlns:a16="http://schemas.microsoft.com/office/drawing/2014/main" id="{8A4E8E27-65EB-4CDB-936E-89B498EE2A26}"/>
              </a:ext>
            </a:extLst>
          </p:cNvPr>
          <p:cNvSpPr>
            <a:spLocks noGrp="1"/>
          </p:cNvSpPr>
          <p:nvPr>
            <p:ph type="sldNum" sz="quarter" idx="7"/>
          </p:nvPr>
        </p:nvSpPr>
        <p:spPr/>
        <p:txBody>
          <a:bodyPr/>
          <a:lstStyle/>
          <a:p>
            <a:fld id="{B6F15528-21DE-4FAA-801E-634DDDAF4B2B}" type="slidenum">
              <a:rPr lang="en-GB"/>
              <a:t>5</a:t>
            </a:fld>
            <a:endParaRPr lang="en-GB"/>
          </a:p>
        </p:txBody>
      </p:sp>
      <p:sp>
        <p:nvSpPr>
          <p:cNvPr id="10" name="Footer Placeholder 9">
            <a:extLst>
              <a:ext uri="{FF2B5EF4-FFF2-40B4-BE49-F238E27FC236}">
                <a16:creationId xmlns:a16="http://schemas.microsoft.com/office/drawing/2014/main" id="{D822592F-F77B-49EF-8AE1-AC9333AE082F}"/>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54024" y="1434461"/>
            <a:ext cx="5678805" cy="3206006"/>
          </a:xfrm>
          <a:prstGeom prst="rect">
            <a:avLst/>
          </a:prstGeom>
        </p:spPr>
        <p:txBody>
          <a:bodyPr vert="horz" wrap="square" lIns="0" tIns="12700" rIns="0" bIns="0" rtlCol="0" anchor="t">
            <a:spAutoFit/>
          </a:bodyPr>
          <a:lstStyle/>
          <a:p>
            <a:pPr marL="12700">
              <a:spcBef>
                <a:spcPts val="100"/>
              </a:spcBef>
            </a:pPr>
            <a:r>
              <a:rPr lang="en-US" sz="2000" spc="-5" dirty="0">
                <a:solidFill>
                  <a:srgbClr val="666666"/>
                </a:solidFill>
                <a:latin typeface="RobotoRegular"/>
                <a:cs typeface="Roboto"/>
              </a:rPr>
              <a:t>Kaggle: For Datasets</a:t>
            </a:r>
          </a:p>
          <a:p>
            <a:pPr marL="12700">
              <a:spcBef>
                <a:spcPts val="100"/>
              </a:spcBef>
            </a:pPr>
            <a:r>
              <a:rPr lang="en-US" sz="2000" spc="-5" dirty="0">
                <a:solidFill>
                  <a:srgbClr val="666666"/>
                </a:solidFill>
                <a:latin typeface="RobotoRegular"/>
                <a:cs typeface="Roboto"/>
              </a:rPr>
              <a:t>Cloud: Google Cloud </a:t>
            </a:r>
            <a:r>
              <a:rPr lang="en-US" sz="2000" spc="-5" dirty="0" err="1">
                <a:solidFill>
                  <a:srgbClr val="666666"/>
                </a:solidFill>
                <a:latin typeface="RobotoRegular"/>
                <a:cs typeface="Roboto"/>
              </a:rPr>
              <a:t>Platform,google</a:t>
            </a:r>
            <a:r>
              <a:rPr lang="en-US" sz="2000" spc="-5" dirty="0">
                <a:solidFill>
                  <a:srgbClr val="666666"/>
                </a:solidFill>
                <a:latin typeface="RobotoRegular"/>
                <a:cs typeface="Roboto"/>
              </a:rPr>
              <a:t> Data lab</a:t>
            </a:r>
          </a:p>
          <a:p>
            <a:pPr marL="12700">
              <a:spcBef>
                <a:spcPts val="100"/>
              </a:spcBef>
            </a:pPr>
            <a:r>
              <a:rPr lang="en-US" sz="2000" spc="-5" dirty="0">
                <a:solidFill>
                  <a:srgbClr val="666666"/>
                </a:solidFill>
                <a:latin typeface="RobotoRegular"/>
                <a:cs typeface="Roboto"/>
              </a:rPr>
              <a:t>Editor: Google </a:t>
            </a:r>
            <a:r>
              <a:rPr lang="en-US" sz="2000" spc="-5" dirty="0" err="1">
                <a:solidFill>
                  <a:srgbClr val="666666"/>
                </a:solidFill>
                <a:latin typeface="RobotoRegular"/>
                <a:cs typeface="Roboto"/>
              </a:rPr>
              <a:t>Colab</a:t>
            </a:r>
            <a:endParaRPr lang="en-US" sz="2000" spc="-5" dirty="0">
              <a:solidFill>
                <a:srgbClr val="666666"/>
              </a:solidFill>
              <a:latin typeface="RobotoRegular"/>
              <a:cs typeface="Roboto"/>
            </a:endParaRPr>
          </a:p>
          <a:p>
            <a:pPr marL="12700">
              <a:spcBef>
                <a:spcPts val="100"/>
              </a:spcBef>
            </a:pPr>
            <a:r>
              <a:rPr lang="en-US" sz="2000" spc="-5" dirty="0">
                <a:solidFill>
                  <a:srgbClr val="666666"/>
                </a:solidFill>
                <a:latin typeface="RobotoRegular"/>
                <a:cs typeface="Roboto"/>
              </a:rPr>
              <a:t>Space:100gb space in Google </a:t>
            </a:r>
            <a:r>
              <a:rPr lang="en-US" sz="2000" spc="-5" dirty="0" err="1">
                <a:solidFill>
                  <a:srgbClr val="666666"/>
                </a:solidFill>
                <a:latin typeface="RobotoRegular"/>
                <a:cs typeface="Roboto"/>
              </a:rPr>
              <a:t>Colab,Open</a:t>
            </a:r>
            <a:r>
              <a:rPr lang="en-US" sz="2000" spc="-5" dirty="0">
                <a:solidFill>
                  <a:srgbClr val="666666"/>
                </a:solidFill>
                <a:latin typeface="RobotoRegular"/>
                <a:cs typeface="Roboto"/>
              </a:rPr>
              <a:t> source</a:t>
            </a:r>
          </a:p>
          <a:p>
            <a:pPr marL="12700">
              <a:spcBef>
                <a:spcPts val="100"/>
              </a:spcBef>
            </a:pPr>
            <a:r>
              <a:rPr lang="en-US" sz="2000" spc="-5" dirty="0">
                <a:solidFill>
                  <a:srgbClr val="666666"/>
                </a:solidFill>
                <a:latin typeface="RobotoRegular"/>
                <a:cs typeface="Roboto"/>
              </a:rPr>
              <a:t>Packages:NumPy,matplotlib,Speech Recognition,</a:t>
            </a:r>
          </a:p>
          <a:p>
            <a:pPr marL="12700">
              <a:spcBef>
                <a:spcPts val="100"/>
              </a:spcBef>
            </a:pPr>
            <a:r>
              <a:rPr lang="en-US" sz="2000" spc="-5" dirty="0">
                <a:solidFill>
                  <a:srgbClr val="666666"/>
                </a:solidFill>
                <a:latin typeface="RobotoRegular"/>
                <a:cs typeface="Roboto"/>
              </a:rPr>
              <a:t>                Keras,nlp,seaborn,plotly,pandas</a:t>
            </a:r>
          </a:p>
          <a:p>
            <a:pPr marL="12700">
              <a:spcBef>
                <a:spcPts val="100"/>
              </a:spcBef>
            </a:pPr>
            <a:r>
              <a:rPr lang="en-US" sz="2000" spc="-5" dirty="0">
                <a:solidFill>
                  <a:srgbClr val="666666"/>
                </a:solidFill>
                <a:latin typeface="RobotoRegular"/>
                <a:cs typeface="Roboto"/>
              </a:rPr>
              <a:t>Data </a:t>
            </a:r>
            <a:r>
              <a:rPr lang="en-US" sz="2000" spc="-5" dirty="0" err="1">
                <a:solidFill>
                  <a:srgbClr val="666666"/>
                </a:solidFill>
                <a:latin typeface="RobotoRegular"/>
                <a:cs typeface="Roboto"/>
              </a:rPr>
              <a:t>Visualisation</a:t>
            </a:r>
            <a:r>
              <a:rPr lang="en-US" sz="2000" spc="-5" dirty="0">
                <a:solidFill>
                  <a:srgbClr val="666666"/>
                </a:solidFill>
                <a:latin typeface="RobotoRegular"/>
                <a:cs typeface="Roboto"/>
              </a:rPr>
              <a:t> package: Matplotlib, NumPy,</a:t>
            </a:r>
          </a:p>
          <a:p>
            <a:pPr marL="12700">
              <a:spcBef>
                <a:spcPts val="100"/>
              </a:spcBef>
            </a:pPr>
            <a:r>
              <a:rPr lang="en-US" sz="2000" spc="-5" dirty="0">
                <a:solidFill>
                  <a:srgbClr val="666666"/>
                </a:solidFill>
                <a:latin typeface="RobotoRegular"/>
                <a:cs typeface="Roboto"/>
              </a:rPr>
              <a:t>                                             Pandas</a:t>
            </a:r>
          </a:p>
          <a:p>
            <a:pPr marL="12700">
              <a:spcBef>
                <a:spcPts val="100"/>
              </a:spcBef>
            </a:pPr>
            <a:r>
              <a:rPr lang="en-US" sz="2000" spc="-5" dirty="0">
                <a:solidFill>
                  <a:srgbClr val="666666"/>
                </a:solidFill>
                <a:latin typeface="RobotoRegular"/>
                <a:cs typeface="Roboto"/>
              </a:rPr>
              <a:t>Pip :Latest Version</a:t>
            </a:r>
          </a:p>
          <a:p>
            <a:pPr marL="12700">
              <a:spcBef>
                <a:spcPts val="100"/>
              </a:spcBef>
            </a:pPr>
            <a:r>
              <a:rPr lang="en-US" sz="2000" spc="-5" dirty="0" err="1">
                <a:solidFill>
                  <a:srgbClr val="666666"/>
                </a:solidFill>
                <a:latin typeface="RobotoRegular"/>
                <a:cs typeface="Roboto"/>
              </a:rPr>
              <a:t>Datalab</a:t>
            </a:r>
            <a:r>
              <a:rPr lang="en-US" sz="2000" spc="-5" dirty="0">
                <a:solidFill>
                  <a:srgbClr val="666666"/>
                </a:solidFill>
                <a:latin typeface="RobotoRegular"/>
                <a:cs typeface="Roboto"/>
              </a:rPr>
              <a:t>: Free for 90 </a:t>
            </a:r>
            <a:r>
              <a:rPr lang="en-US" sz="2000" spc="-5" dirty="0" err="1">
                <a:solidFill>
                  <a:srgbClr val="666666"/>
                </a:solidFill>
                <a:latin typeface="RobotoRegular"/>
                <a:cs typeface="Roboto"/>
              </a:rPr>
              <a:t>days,Easy</a:t>
            </a:r>
            <a:r>
              <a:rPr lang="en-US" sz="2000" spc="-5" dirty="0">
                <a:solidFill>
                  <a:srgbClr val="666666"/>
                </a:solidFill>
                <a:latin typeface="RobotoRegular"/>
                <a:cs typeface="Roboto"/>
              </a:rPr>
              <a:t> to deploy</a:t>
            </a:r>
          </a:p>
        </p:txBody>
      </p:sp>
      <p:sp>
        <p:nvSpPr>
          <p:cNvPr id="3" name="object 3"/>
          <p:cNvSpPr txBox="1">
            <a:spLocks noGrp="1"/>
          </p:cNvSpPr>
          <p:nvPr>
            <p:ph type="title"/>
          </p:nvPr>
        </p:nvSpPr>
        <p:spPr>
          <a:xfrm>
            <a:off x="413778" y="419945"/>
            <a:ext cx="4104756" cy="874598"/>
          </a:xfrm>
          <a:prstGeom prst="rect">
            <a:avLst/>
          </a:prstGeom>
        </p:spPr>
        <p:txBody>
          <a:bodyPr vert="horz" wrap="square" lIns="0" tIns="12700" rIns="0" bIns="0" rtlCol="0" anchor="t">
            <a:spAutoFit/>
          </a:bodyPr>
          <a:lstStyle/>
          <a:p>
            <a:pPr marL="12700">
              <a:spcBef>
                <a:spcPts val="100"/>
              </a:spcBef>
            </a:pPr>
            <a:r>
              <a:rPr lang="en-US" sz="2800" spc="-5" dirty="0">
                <a:solidFill>
                  <a:srgbClr val="FF0000"/>
                </a:solidFill>
              </a:rPr>
              <a:t>System </a:t>
            </a:r>
            <a:r>
              <a:rPr lang="en-US" sz="2800" spc="-5">
                <a:solidFill>
                  <a:srgbClr val="FF0000"/>
                </a:solidFill>
              </a:rPr>
              <a:t>Requirement &amp; Tool Used</a:t>
            </a:r>
            <a:endParaRPr lang="en-US" sz="2800" spc="-5" dirty="0">
              <a:solidFill>
                <a:srgbClr val="FF0000"/>
              </a:solidFill>
            </a:endParaRPr>
          </a:p>
        </p:txBody>
      </p:sp>
      <p:sp>
        <p:nvSpPr>
          <p:cNvPr id="4" name="object 4"/>
          <p:cNvSpPr/>
          <p:nvPr/>
        </p:nvSpPr>
        <p:spPr>
          <a:xfrm>
            <a:off x="6528786" y="1549896"/>
            <a:ext cx="2081795" cy="2081795"/>
          </a:xfrm>
          <a:prstGeom prst="rect">
            <a:avLst/>
          </a:prstGeom>
          <a:blipFill>
            <a:blip r:embed="rId2"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01FE062D-7E2D-478F-82D4-E199F0CA0895}"/>
              </a:ext>
            </a:extLst>
          </p:cNvPr>
          <p:cNvSpPr>
            <a:spLocks noGrp="1"/>
          </p:cNvSpPr>
          <p:nvPr>
            <p:ph type="sldNum" sz="quarter" idx="7"/>
          </p:nvPr>
        </p:nvSpPr>
        <p:spPr/>
        <p:txBody>
          <a:bodyPr/>
          <a:lstStyle/>
          <a:p>
            <a:fld id="{B6F15528-21DE-4FAA-801E-634DDDAF4B2B}" type="slidenum">
              <a:rPr lang="en-GB"/>
              <a:t>50</a:t>
            </a:fld>
            <a:endParaRPr lang="en-GB"/>
          </a:p>
        </p:txBody>
      </p:sp>
      <p:sp>
        <p:nvSpPr>
          <p:cNvPr id="5" name="Footer Placeholder 4">
            <a:extLst>
              <a:ext uri="{FF2B5EF4-FFF2-40B4-BE49-F238E27FC236}">
                <a16:creationId xmlns:a16="http://schemas.microsoft.com/office/drawing/2014/main" id="{3A2E934F-F431-4DC0-8CA1-259C96EC3E03}"/>
              </a:ext>
            </a:extLst>
          </p:cNvPr>
          <p:cNvSpPr>
            <a:spLocks noGrp="1"/>
          </p:cNvSpPr>
          <p:nvPr>
            <p:ph type="ftr" sz="quarter" idx="5"/>
          </p:nvPr>
        </p:nvSpPr>
        <p:spPr/>
        <p:txBody>
          <a:bodyPr/>
          <a:lstStyle/>
          <a:p>
            <a:r>
              <a:rPr lang="en-GB"/>
              <a:t>Department of IT</a:t>
            </a:r>
          </a:p>
        </p:txBody>
      </p:sp>
    </p:spTree>
    <p:extLst>
      <p:ext uri="{BB962C8B-B14F-4D97-AF65-F5344CB8AC3E}">
        <p14:creationId xmlns:p14="http://schemas.microsoft.com/office/powerpoint/2010/main" val="1588809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0841" y="132810"/>
            <a:ext cx="3512408" cy="443711"/>
          </a:xfrm>
          <a:prstGeom prst="rect">
            <a:avLst/>
          </a:prstGeom>
        </p:spPr>
        <p:txBody>
          <a:bodyPr vert="horz" wrap="square" lIns="0" tIns="12700" rIns="0" bIns="0" rtlCol="0" anchor="t">
            <a:spAutoFit/>
          </a:bodyPr>
          <a:lstStyle/>
          <a:p>
            <a:pPr marL="12700">
              <a:spcBef>
                <a:spcPts val="100"/>
              </a:spcBef>
            </a:pPr>
            <a:r>
              <a:rPr sz="2800" spc="-5" dirty="0">
                <a:solidFill>
                  <a:srgbClr val="595959"/>
                </a:solidFill>
              </a:rPr>
              <a:t>Links </a:t>
            </a:r>
            <a:r>
              <a:rPr sz="2800" dirty="0">
                <a:solidFill>
                  <a:srgbClr val="595959"/>
                </a:solidFill>
              </a:rPr>
              <a:t>&amp;</a:t>
            </a:r>
            <a:r>
              <a:rPr lang="en-GB" sz="2800" dirty="0">
                <a:solidFill>
                  <a:srgbClr val="595959"/>
                </a:solidFill>
              </a:rPr>
              <a:t> </a:t>
            </a:r>
            <a:r>
              <a:rPr lang="en-US" sz="2800" dirty="0">
                <a:solidFill>
                  <a:srgbClr val="595959"/>
                </a:solidFill>
              </a:rPr>
              <a:t>Resources</a:t>
            </a:r>
            <a:endParaRPr lang="en-US" sz="2800" spc="-5" dirty="0">
              <a:solidFill>
                <a:srgbClr val="595959"/>
              </a:solidFill>
            </a:endParaRPr>
          </a:p>
        </p:txBody>
      </p:sp>
      <p:sp>
        <p:nvSpPr>
          <p:cNvPr id="3" name="object 3"/>
          <p:cNvSpPr txBox="1"/>
          <p:nvPr/>
        </p:nvSpPr>
        <p:spPr>
          <a:xfrm>
            <a:off x="261989" y="630504"/>
            <a:ext cx="10370176" cy="4214744"/>
          </a:xfrm>
          <a:prstGeom prst="rect">
            <a:avLst/>
          </a:prstGeom>
        </p:spPr>
        <p:txBody>
          <a:bodyPr vert="horz" wrap="square" lIns="0" tIns="12700" rIns="0" bIns="0" rtlCol="0" anchor="t">
            <a:spAutoFit/>
          </a:bodyPr>
          <a:lstStyle/>
          <a:p>
            <a:pPr marL="12700" marR="5080">
              <a:lnSpc>
                <a:spcPct val="114599"/>
              </a:lnSpc>
              <a:spcBef>
                <a:spcPts val="100"/>
              </a:spcBef>
            </a:pPr>
            <a:r>
              <a:rPr sz="1800" u="heavy" spc="-5" dirty="0">
                <a:solidFill>
                  <a:srgbClr val="0097A7"/>
                </a:solidFill>
                <a:uFill>
                  <a:solidFill>
                    <a:srgbClr val="0097A7"/>
                  </a:solidFill>
                </a:uFill>
                <a:latin typeface="RobotoRegular"/>
                <a:cs typeface="RobotoRegular"/>
                <a:hlinkClick r:id="rId2"/>
              </a:rPr>
              <a:t>Large Scale Distributed Systems for Training Neural </a:t>
            </a:r>
            <a:r>
              <a:rPr sz="1800" u="heavy" spc="5" dirty="0">
                <a:solidFill>
                  <a:srgbClr val="0097A7"/>
                </a:solidFill>
                <a:uFill>
                  <a:solidFill>
                    <a:srgbClr val="0097A7"/>
                  </a:solidFill>
                </a:uFill>
                <a:latin typeface="RobotoRegular"/>
                <a:cs typeface="RobotoRegular"/>
                <a:hlinkClick r:id="rId2"/>
              </a:rPr>
              <a:t>Networks</a:t>
            </a:r>
            <a:r>
              <a:rPr sz="1800" spc="5" dirty="0">
                <a:solidFill>
                  <a:srgbClr val="666666"/>
                </a:solidFill>
                <a:latin typeface="RobotoRegular"/>
                <a:cs typeface="RobotoRegular"/>
              </a:rPr>
              <a:t>, </a:t>
            </a:r>
            <a:r>
              <a:rPr sz="1800" spc="-5" dirty="0">
                <a:solidFill>
                  <a:srgbClr val="666666"/>
                </a:solidFill>
                <a:latin typeface="RobotoRegular"/>
                <a:cs typeface="RobotoRegular"/>
              </a:rPr>
              <a:t>Jeff Dean and</a:t>
            </a:r>
            <a:r>
              <a:rPr lang="en-GB" spc="-5" dirty="0">
                <a:solidFill>
                  <a:srgbClr val="666666"/>
                </a:solidFill>
                <a:latin typeface="RobotoRegular"/>
                <a:cs typeface="RobotoRegular"/>
              </a:rPr>
              <a:t> </a:t>
            </a:r>
            <a:r>
              <a:rPr sz="1800" spc="-5" dirty="0">
                <a:solidFill>
                  <a:srgbClr val="666666"/>
                </a:solidFill>
                <a:latin typeface="RobotoRegular"/>
                <a:cs typeface="RobotoRegular"/>
              </a:rPr>
              <a:t> Oriol</a:t>
            </a:r>
            <a:r>
              <a:rPr sz="1800" spc="-10" dirty="0">
                <a:solidFill>
                  <a:srgbClr val="666666"/>
                </a:solidFill>
                <a:latin typeface="RobotoRegular"/>
                <a:cs typeface="RobotoRegular"/>
              </a:rPr>
              <a:t> </a:t>
            </a:r>
            <a:r>
              <a:rPr sz="1800" spc="-5" dirty="0">
                <a:solidFill>
                  <a:srgbClr val="666666"/>
                </a:solidFill>
                <a:latin typeface="RobotoRegular"/>
                <a:cs typeface="RobotoRegular"/>
              </a:rPr>
              <a:t>Vinals</a:t>
            </a:r>
            <a:endParaRPr sz="1800">
              <a:latin typeface="RobotoRegular"/>
              <a:cs typeface="RobotoRegular"/>
            </a:endParaRPr>
          </a:p>
          <a:p>
            <a:pPr marL="12700" marR="5080">
              <a:lnSpc>
                <a:spcPct val="114599"/>
              </a:lnSpc>
              <a:spcBef>
                <a:spcPts val="100"/>
              </a:spcBef>
            </a:pPr>
            <a:r>
              <a:rPr lang="en-GB" spc="-5" dirty="0">
                <a:solidFill>
                  <a:srgbClr val="666666"/>
                </a:solidFill>
                <a:latin typeface="RobotoRegular"/>
                <a:cs typeface="RobotoRegular"/>
              </a:rPr>
              <a:t>GitHub Account for Review projects:</a:t>
            </a:r>
            <a:r>
              <a:rPr lang="en-GB" spc="-5" dirty="0">
                <a:solidFill>
                  <a:srgbClr val="666666"/>
                </a:solidFill>
                <a:latin typeface="RobotoRegular"/>
                <a:ea typeface="+mn-lt"/>
                <a:cs typeface="+mn-lt"/>
              </a:rPr>
              <a:t> </a:t>
            </a:r>
            <a:r>
              <a:rPr lang="en-GB" spc="-5" dirty="0">
                <a:solidFill>
                  <a:srgbClr val="000000"/>
                </a:solidFill>
                <a:latin typeface="Calibri"/>
                <a:ea typeface="+mn-lt"/>
                <a:cs typeface="+mn-lt"/>
                <a:hlinkClick r:id="rId3"/>
              </a:rPr>
              <a:t>https</a:t>
            </a:r>
            <a:r>
              <a:rPr lang="en-GB" spc="-5" dirty="0">
                <a:ea typeface="+mn-lt"/>
                <a:cs typeface="+mn-lt"/>
                <a:hlinkClick r:id="rId3"/>
              </a:rPr>
              <a:t>://github.com/dhaneshwar2310/projectML</a:t>
            </a:r>
            <a:endParaRPr lang="en-GB" spc="-5" dirty="0" err="1">
              <a:solidFill>
                <a:srgbClr val="666666"/>
              </a:solidFill>
              <a:latin typeface="RobotoRegular"/>
              <a:cs typeface="RobotoRegular"/>
            </a:endParaRPr>
          </a:p>
          <a:p>
            <a:pPr marL="12700" marR="3216910">
              <a:lnSpc>
                <a:spcPct val="178800"/>
              </a:lnSpc>
              <a:spcBef>
                <a:spcPts val="185"/>
              </a:spcBef>
            </a:pPr>
            <a:r>
              <a:rPr sz="1800" spc="-5" dirty="0">
                <a:solidFill>
                  <a:srgbClr val="666666"/>
                </a:solidFill>
                <a:latin typeface="RobotoRegular"/>
                <a:cs typeface="RobotoRegular"/>
              </a:rPr>
              <a:t>Cloud Vision API: </a:t>
            </a:r>
            <a:r>
              <a:rPr sz="1800" u="heavy" spc="-5" dirty="0">
                <a:solidFill>
                  <a:srgbClr val="0097A7"/>
                </a:solidFill>
                <a:uFill>
                  <a:solidFill>
                    <a:srgbClr val="0097A7"/>
                  </a:solidFill>
                </a:uFill>
                <a:latin typeface="RobotoRegular"/>
                <a:cs typeface="RobotoRegular"/>
                <a:hlinkClick r:id="rId4"/>
              </a:rPr>
              <a:t>cloud.google.com/vision</a:t>
            </a:r>
            <a:r>
              <a:rPr lang="en-GB" u="heavy" spc="-5" dirty="0">
                <a:solidFill>
                  <a:srgbClr val="0097A7"/>
                </a:solidFill>
                <a:uFill>
                  <a:solidFill>
                    <a:srgbClr val="0097A7"/>
                  </a:solidFill>
                </a:uFill>
                <a:latin typeface="RobotoRegular"/>
                <a:cs typeface="RobotoRegular"/>
                <a:hlinkClick r:id="rId4"/>
              </a:rPr>
              <a:t> </a:t>
            </a:r>
            <a:r>
              <a:rPr lang="en-GB" spc="-5" dirty="0">
                <a:solidFill>
                  <a:srgbClr val="0097A7"/>
                </a:solidFill>
                <a:latin typeface="RobotoRegular"/>
                <a:cs typeface="RobotoRegular"/>
              </a:rPr>
              <a:t> </a:t>
            </a:r>
            <a:r>
              <a:rPr sz="1800" spc="-5" dirty="0">
                <a:solidFill>
                  <a:srgbClr val="666666"/>
                </a:solidFill>
                <a:latin typeface="RobotoRegular"/>
                <a:cs typeface="RobotoRegular"/>
              </a:rPr>
              <a:t>Cloud Speech </a:t>
            </a:r>
            <a:r>
              <a:rPr lang="en-GB" spc="-5" dirty="0">
                <a:solidFill>
                  <a:srgbClr val="666666"/>
                </a:solidFill>
                <a:latin typeface="RobotoRegular"/>
                <a:cs typeface="RobotoRegular"/>
              </a:rPr>
              <a:t>API: </a:t>
            </a:r>
            <a:r>
              <a:rPr lang="en-GB" u="heavy" spc="-5" dirty="0">
                <a:solidFill>
                  <a:srgbClr val="0097A7"/>
                </a:solidFill>
                <a:uFill>
                  <a:solidFill>
                    <a:srgbClr val="0097A7"/>
                  </a:solidFill>
                </a:uFill>
                <a:latin typeface="RobotoRegular"/>
                <a:cs typeface="RobotoRegular"/>
                <a:hlinkClick r:id="rId5"/>
              </a:rPr>
              <a:t>cloud</a:t>
            </a:r>
            <a:r>
              <a:rPr sz="1800" u="heavy" spc="-5" dirty="0">
                <a:solidFill>
                  <a:srgbClr val="0097A7"/>
                </a:solidFill>
                <a:uFill>
                  <a:solidFill>
                    <a:srgbClr val="0097A7"/>
                  </a:solidFill>
                </a:uFill>
                <a:latin typeface="RobotoRegular"/>
                <a:cs typeface="RobotoRegular"/>
                <a:hlinkClick r:id="rId5"/>
              </a:rPr>
              <a:t>.google.com/speech</a:t>
            </a:r>
            <a:r>
              <a:rPr lang="en-GB" u="heavy" spc="-5" dirty="0">
                <a:solidFill>
                  <a:srgbClr val="0097A7"/>
                </a:solidFill>
                <a:uFill>
                  <a:solidFill>
                    <a:srgbClr val="0097A7"/>
                  </a:solidFill>
                </a:uFill>
                <a:latin typeface="RobotoRegular"/>
                <a:cs typeface="RobotoRegular"/>
                <a:hlinkClick r:id="rId5"/>
              </a:rPr>
              <a:t> </a:t>
            </a:r>
            <a:r>
              <a:rPr lang="en-GB" spc="-5" dirty="0">
                <a:solidFill>
                  <a:srgbClr val="0097A7"/>
                </a:solidFill>
                <a:latin typeface="RobotoRegular"/>
                <a:cs typeface="RobotoRegular"/>
              </a:rPr>
              <a:t> </a:t>
            </a:r>
            <a:r>
              <a:rPr sz="1800" spc="-5" dirty="0">
                <a:solidFill>
                  <a:srgbClr val="666666"/>
                </a:solidFill>
                <a:latin typeface="RobotoRegular"/>
                <a:cs typeface="RobotoRegular"/>
              </a:rPr>
              <a:t>TensorFlow:</a:t>
            </a:r>
            <a:r>
              <a:rPr sz="1800" spc="15" dirty="0">
                <a:solidFill>
                  <a:srgbClr val="666666"/>
                </a:solidFill>
                <a:latin typeface="RobotoRegular"/>
                <a:cs typeface="RobotoRegular"/>
              </a:rPr>
              <a:t> </a:t>
            </a:r>
            <a:r>
              <a:rPr sz="1800" u="heavy" spc="-5" dirty="0">
                <a:solidFill>
                  <a:srgbClr val="0097A7"/>
                </a:solidFill>
                <a:uFill>
                  <a:solidFill>
                    <a:srgbClr val="0097A7"/>
                  </a:solidFill>
                </a:uFill>
                <a:latin typeface="RobotoRegular"/>
                <a:cs typeface="RobotoRegular"/>
                <a:hlinkClick r:id="rId6"/>
              </a:rPr>
              <a:t>tensorflow.org</a:t>
            </a:r>
            <a:endParaRPr sz="1800">
              <a:latin typeface="RobotoRegular"/>
              <a:cs typeface="RobotoRegular"/>
            </a:endParaRPr>
          </a:p>
          <a:p>
            <a:pPr marL="12700" marR="3047365">
              <a:lnSpc>
                <a:spcPct val="187500"/>
              </a:lnSpc>
            </a:pPr>
            <a:r>
              <a:rPr sz="1800" spc="-5" dirty="0">
                <a:solidFill>
                  <a:srgbClr val="666666"/>
                </a:solidFill>
                <a:latin typeface="RobotoRegular"/>
                <a:cs typeface="RobotoRegular"/>
              </a:rPr>
              <a:t>Cloud Machine Learning: </a:t>
            </a:r>
            <a:r>
              <a:rPr sz="1800" u="heavy" spc="-5" dirty="0">
                <a:solidFill>
                  <a:srgbClr val="0097A7"/>
                </a:solidFill>
                <a:uFill>
                  <a:solidFill>
                    <a:srgbClr val="0097A7"/>
                  </a:solidFill>
                </a:uFill>
                <a:latin typeface="RobotoRegular"/>
                <a:cs typeface="RobotoRegular"/>
                <a:hlinkClick r:id="rId7"/>
              </a:rPr>
              <a:t>cloud.google.com/ml </a:t>
            </a:r>
            <a:r>
              <a:rPr sz="1800" spc="-5" dirty="0">
                <a:solidFill>
                  <a:srgbClr val="0097A7"/>
                </a:solidFill>
                <a:latin typeface="RobotoRegular"/>
                <a:cs typeface="RobotoRegular"/>
              </a:rPr>
              <a:t> </a:t>
            </a:r>
            <a:r>
              <a:rPr sz="1800" spc="-5" dirty="0">
                <a:solidFill>
                  <a:srgbClr val="666666"/>
                </a:solidFill>
                <a:latin typeface="RobotoRegular"/>
                <a:cs typeface="RobotoRegular"/>
              </a:rPr>
              <a:t>Cloud Machine Learning: </a:t>
            </a:r>
            <a:r>
              <a:rPr sz="1800" u="heavy" spc="-5" dirty="0">
                <a:solidFill>
                  <a:srgbClr val="0097A7"/>
                </a:solidFill>
                <a:uFill>
                  <a:solidFill>
                    <a:srgbClr val="0097A7"/>
                  </a:solidFill>
                </a:uFill>
                <a:latin typeface="RobotoRegular"/>
                <a:cs typeface="RobotoRegular"/>
                <a:hlinkClick r:id="rId8"/>
              </a:rPr>
              <a:t>demo</a:t>
            </a:r>
            <a:r>
              <a:rPr sz="1800" u="heavy" spc="5" dirty="0">
                <a:solidFill>
                  <a:srgbClr val="0097A7"/>
                </a:solidFill>
                <a:uFill>
                  <a:solidFill>
                    <a:srgbClr val="0097A7"/>
                  </a:solidFill>
                </a:uFill>
                <a:latin typeface="RobotoRegular"/>
                <a:cs typeface="RobotoRegular"/>
                <a:hlinkClick r:id="rId8"/>
              </a:rPr>
              <a:t> </a:t>
            </a:r>
            <a:r>
              <a:rPr sz="1800" u="heavy" spc="-5" dirty="0">
                <a:solidFill>
                  <a:srgbClr val="0097A7"/>
                </a:solidFill>
                <a:uFill>
                  <a:solidFill>
                    <a:srgbClr val="0097A7"/>
                  </a:solidFill>
                </a:uFill>
                <a:latin typeface="RobotoRegular"/>
                <a:cs typeface="RobotoRegular"/>
                <a:hlinkClick r:id="rId8"/>
              </a:rPr>
              <a:t>video</a:t>
            </a:r>
          </a:p>
          <a:p>
            <a:pPr marL="12700" marR="3047365">
              <a:lnSpc>
                <a:spcPct val="187500"/>
              </a:lnSpc>
            </a:pPr>
            <a:r>
              <a:rPr lang="en-GB" spc="-5" dirty="0">
                <a:uFill>
                  <a:solidFill>
                    <a:srgbClr val="0097A7"/>
                  </a:solidFill>
                </a:uFill>
                <a:latin typeface="Arial"/>
                <a:cs typeface="RobotoRegular"/>
              </a:rPr>
              <a:t>Nasa image </a:t>
            </a:r>
            <a:r>
              <a:rPr lang="en-GB" spc="-5" dirty="0" err="1">
                <a:uFill>
                  <a:solidFill>
                    <a:srgbClr val="0097A7"/>
                  </a:solidFill>
                </a:uFill>
                <a:latin typeface="Arial"/>
                <a:cs typeface="RobotoRegular"/>
              </a:rPr>
              <a:t>Colorisier</a:t>
            </a:r>
            <a:r>
              <a:rPr lang="en-GB" u="heavy" spc="-5" dirty="0">
                <a:uFill>
                  <a:solidFill>
                    <a:srgbClr val="0097A7"/>
                  </a:solidFill>
                </a:uFill>
                <a:latin typeface="Arial"/>
                <a:cs typeface="RobotoRegular"/>
              </a:rPr>
              <a:t>:</a:t>
            </a:r>
            <a:r>
              <a:rPr lang="en-GB" spc="-5" dirty="0">
                <a:uFill>
                  <a:solidFill>
                    <a:srgbClr val="0097A7"/>
                  </a:solidFill>
                </a:uFill>
                <a:ea typeface="+mn-lt"/>
                <a:cs typeface="+mn-lt"/>
                <a:hlinkClick r:id="rId9"/>
              </a:rPr>
              <a:t>https://docs.google.com/document/d/1NxARLJrRDwhEng9zw01UF3REuwbtTCoTJey4x6Jj8NQ/edit?usp=sharing</a:t>
            </a:r>
            <a:endParaRPr lang="en-GB" spc="-5">
              <a:uFill>
                <a:solidFill>
                  <a:srgbClr val="0097A7"/>
                </a:solidFill>
              </a:uFill>
              <a:ea typeface="+mn-lt"/>
              <a:cs typeface="+mn-lt"/>
            </a:endParaRPr>
          </a:p>
        </p:txBody>
      </p:sp>
      <p:sp>
        <p:nvSpPr>
          <p:cNvPr id="5" name="Slide Number Placeholder 4">
            <a:extLst>
              <a:ext uri="{FF2B5EF4-FFF2-40B4-BE49-F238E27FC236}">
                <a16:creationId xmlns:a16="http://schemas.microsoft.com/office/drawing/2014/main" id="{1DBDC62D-A4AC-43ED-BD70-B3798FDCB0BE}"/>
              </a:ext>
            </a:extLst>
          </p:cNvPr>
          <p:cNvSpPr>
            <a:spLocks noGrp="1"/>
          </p:cNvSpPr>
          <p:nvPr>
            <p:ph type="sldNum" sz="quarter" idx="7"/>
          </p:nvPr>
        </p:nvSpPr>
        <p:spPr/>
        <p:txBody>
          <a:bodyPr/>
          <a:lstStyle/>
          <a:p>
            <a:fld id="{B6F15528-21DE-4FAA-801E-634DDDAF4B2B}" type="slidenum">
              <a:rPr lang="en-GB"/>
              <a:t>51</a:t>
            </a:fld>
            <a:endParaRPr lang="en-GB"/>
          </a:p>
        </p:txBody>
      </p:sp>
      <p:sp>
        <p:nvSpPr>
          <p:cNvPr id="4" name="Footer Placeholder 3">
            <a:extLst>
              <a:ext uri="{FF2B5EF4-FFF2-40B4-BE49-F238E27FC236}">
                <a16:creationId xmlns:a16="http://schemas.microsoft.com/office/drawing/2014/main" id="{854596EE-B5E6-4268-8DB4-60FF97421518}"/>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333333"/>
          </a:solidFill>
        </p:spPr>
        <p:txBody>
          <a:bodyPr wrap="square" lIns="0" tIns="0" rIns="0" bIns="0" rtlCol="0"/>
          <a:lstStyle/>
          <a:p>
            <a:endParaRPr/>
          </a:p>
        </p:txBody>
      </p:sp>
      <p:grpSp>
        <p:nvGrpSpPr>
          <p:cNvPr id="3" name="object 3"/>
          <p:cNvGrpSpPr/>
          <p:nvPr/>
        </p:nvGrpSpPr>
        <p:grpSpPr>
          <a:xfrm>
            <a:off x="364681" y="0"/>
            <a:ext cx="1986914" cy="86995"/>
            <a:chOff x="364681" y="0"/>
            <a:chExt cx="1986914" cy="86995"/>
          </a:xfrm>
        </p:grpSpPr>
        <p:sp>
          <p:nvSpPr>
            <p:cNvPr id="4" name="object 4"/>
            <p:cNvSpPr/>
            <p:nvPr/>
          </p:nvSpPr>
          <p:spPr>
            <a:xfrm>
              <a:off x="364681"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4285F4"/>
            </a:solidFill>
          </p:spPr>
          <p:txBody>
            <a:bodyPr wrap="square" lIns="0" tIns="0" rIns="0" bIns="0" rtlCol="0"/>
            <a:lstStyle/>
            <a:p>
              <a:endParaRPr/>
            </a:p>
          </p:txBody>
        </p:sp>
        <p:sp>
          <p:nvSpPr>
            <p:cNvPr id="5" name="object 5"/>
            <p:cNvSpPr/>
            <p:nvPr/>
          </p:nvSpPr>
          <p:spPr>
            <a:xfrm>
              <a:off x="861363"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E94234"/>
            </a:solidFill>
          </p:spPr>
          <p:txBody>
            <a:bodyPr wrap="square" lIns="0" tIns="0" rIns="0" bIns="0" rtlCol="0"/>
            <a:lstStyle/>
            <a:p>
              <a:endParaRPr/>
            </a:p>
          </p:txBody>
        </p:sp>
        <p:sp>
          <p:nvSpPr>
            <p:cNvPr id="6" name="object 6"/>
            <p:cNvSpPr/>
            <p:nvPr/>
          </p:nvSpPr>
          <p:spPr>
            <a:xfrm>
              <a:off x="1358044"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FBBC04"/>
            </a:solidFill>
          </p:spPr>
          <p:txBody>
            <a:bodyPr wrap="square" lIns="0" tIns="0" rIns="0" bIns="0" rtlCol="0"/>
            <a:lstStyle/>
            <a:p>
              <a:endParaRPr/>
            </a:p>
          </p:txBody>
        </p:sp>
        <p:sp>
          <p:nvSpPr>
            <p:cNvPr id="7" name="object 7"/>
            <p:cNvSpPr/>
            <p:nvPr/>
          </p:nvSpPr>
          <p:spPr>
            <a:xfrm>
              <a:off x="1854726"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34A852"/>
            </a:solidFill>
          </p:spPr>
          <p:txBody>
            <a:bodyPr wrap="square" lIns="0" tIns="0" rIns="0" bIns="0" rtlCol="0"/>
            <a:lstStyle/>
            <a:p>
              <a:endParaRPr/>
            </a:p>
          </p:txBody>
        </p:sp>
      </p:grpSp>
      <p:sp>
        <p:nvSpPr>
          <p:cNvPr id="8" name="object 8"/>
          <p:cNvSpPr txBox="1">
            <a:spLocks noGrp="1"/>
          </p:cNvSpPr>
          <p:nvPr>
            <p:ph type="title"/>
          </p:nvPr>
        </p:nvSpPr>
        <p:spPr>
          <a:xfrm>
            <a:off x="3327613" y="2271501"/>
            <a:ext cx="2485390" cy="635000"/>
          </a:xfrm>
          <a:prstGeom prst="rect">
            <a:avLst/>
          </a:prstGeom>
        </p:spPr>
        <p:txBody>
          <a:bodyPr vert="horz" wrap="square" lIns="0" tIns="12700" rIns="0" bIns="0" rtlCol="0">
            <a:spAutoFit/>
          </a:bodyPr>
          <a:lstStyle/>
          <a:p>
            <a:pPr marL="12700">
              <a:lnSpc>
                <a:spcPct val="100000"/>
              </a:lnSpc>
              <a:spcBef>
                <a:spcPts val="100"/>
              </a:spcBef>
            </a:pPr>
            <a:r>
              <a:rPr sz="4000" spc="-10" dirty="0">
                <a:solidFill>
                  <a:srgbClr val="FFFFFF"/>
                </a:solidFill>
              </a:rPr>
              <a:t>Thank</a:t>
            </a:r>
            <a:r>
              <a:rPr sz="4000" spc="-90" dirty="0">
                <a:solidFill>
                  <a:srgbClr val="FFFFFF"/>
                </a:solidFill>
              </a:rPr>
              <a:t> </a:t>
            </a:r>
            <a:r>
              <a:rPr sz="4000" spc="-5" dirty="0">
                <a:solidFill>
                  <a:srgbClr val="FFFFFF"/>
                </a:solidFill>
              </a:rPr>
              <a:t>you!</a:t>
            </a:r>
            <a:endParaRPr sz="4000"/>
          </a:p>
        </p:txBody>
      </p:sp>
      <p:sp>
        <p:nvSpPr>
          <p:cNvPr id="10" name="Slide Number Placeholder 9">
            <a:extLst>
              <a:ext uri="{FF2B5EF4-FFF2-40B4-BE49-F238E27FC236}">
                <a16:creationId xmlns:a16="http://schemas.microsoft.com/office/drawing/2014/main" id="{A76CBEE9-FB8D-44BE-A276-713B0809D8D4}"/>
              </a:ext>
            </a:extLst>
          </p:cNvPr>
          <p:cNvSpPr>
            <a:spLocks noGrp="1"/>
          </p:cNvSpPr>
          <p:nvPr>
            <p:ph type="sldNum" sz="quarter" idx="7"/>
          </p:nvPr>
        </p:nvSpPr>
        <p:spPr/>
        <p:txBody>
          <a:bodyPr/>
          <a:lstStyle/>
          <a:p>
            <a:fld id="{B6F15528-21DE-4FAA-801E-634DDDAF4B2B}" type="slidenum">
              <a:rPr lang="en-GB"/>
              <a:t>52</a:t>
            </a:fld>
            <a:endParaRPr lang="en-GB"/>
          </a:p>
        </p:txBody>
      </p:sp>
      <p:sp>
        <p:nvSpPr>
          <p:cNvPr id="9" name="Footer Placeholder 8">
            <a:extLst>
              <a:ext uri="{FF2B5EF4-FFF2-40B4-BE49-F238E27FC236}">
                <a16:creationId xmlns:a16="http://schemas.microsoft.com/office/drawing/2014/main" id="{DAD512FA-76B5-4EE8-ADD0-73A535150AB0}"/>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333333"/>
          </a:solidFill>
        </p:spPr>
        <p:txBody>
          <a:bodyPr wrap="square" lIns="0" tIns="0" rIns="0" bIns="0" rtlCol="0"/>
          <a:lstStyle/>
          <a:p>
            <a:endParaRPr/>
          </a:p>
        </p:txBody>
      </p:sp>
      <p:grpSp>
        <p:nvGrpSpPr>
          <p:cNvPr id="3" name="object 3"/>
          <p:cNvGrpSpPr/>
          <p:nvPr/>
        </p:nvGrpSpPr>
        <p:grpSpPr>
          <a:xfrm>
            <a:off x="364681" y="0"/>
            <a:ext cx="1987550" cy="86995"/>
            <a:chOff x="364681" y="0"/>
            <a:chExt cx="1987550" cy="86995"/>
          </a:xfrm>
        </p:grpSpPr>
        <p:sp>
          <p:nvSpPr>
            <p:cNvPr id="4" name="object 4"/>
            <p:cNvSpPr/>
            <p:nvPr/>
          </p:nvSpPr>
          <p:spPr>
            <a:xfrm>
              <a:off x="364681" y="0"/>
              <a:ext cx="497205" cy="86995"/>
            </a:xfrm>
            <a:custGeom>
              <a:avLst/>
              <a:gdLst/>
              <a:ahLst/>
              <a:cxnLst/>
              <a:rect l="l" t="t" r="r" b="b"/>
              <a:pathLst>
                <a:path w="497205" h="86995">
                  <a:moveTo>
                    <a:pt x="496878" y="86699"/>
                  </a:moveTo>
                  <a:lnTo>
                    <a:pt x="0" y="86699"/>
                  </a:lnTo>
                  <a:lnTo>
                    <a:pt x="0" y="0"/>
                  </a:lnTo>
                  <a:lnTo>
                    <a:pt x="496878" y="0"/>
                  </a:lnTo>
                  <a:lnTo>
                    <a:pt x="496878" y="86699"/>
                  </a:lnTo>
                  <a:close/>
                </a:path>
              </a:pathLst>
            </a:custGeom>
            <a:solidFill>
              <a:srgbClr val="4285F4"/>
            </a:solidFill>
          </p:spPr>
          <p:txBody>
            <a:bodyPr wrap="square" lIns="0" tIns="0" rIns="0" bIns="0" rtlCol="0"/>
            <a:lstStyle/>
            <a:p>
              <a:endParaRPr/>
            </a:p>
          </p:txBody>
        </p:sp>
        <p:sp>
          <p:nvSpPr>
            <p:cNvPr id="5" name="object 5"/>
            <p:cNvSpPr/>
            <p:nvPr/>
          </p:nvSpPr>
          <p:spPr>
            <a:xfrm>
              <a:off x="861363" y="0"/>
              <a:ext cx="497205" cy="86995"/>
            </a:xfrm>
            <a:custGeom>
              <a:avLst/>
              <a:gdLst/>
              <a:ahLst/>
              <a:cxnLst/>
              <a:rect l="l" t="t" r="r" b="b"/>
              <a:pathLst>
                <a:path w="497205" h="86995">
                  <a:moveTo>
                    <a:pt x="496878" y="86699"/>
                  </a:moveTo>
                  <a:lnTo>
                    <a:pt x="0" y="86699"/>
                  </a:lnTo>
                  <a:lnTo>
                    <a:pt x="0" y="0"/>
                  </a:lnTo>
                  <a:lnTo>
                    <a:pt x="496878" y="0"/>
                  </a:lnTo>
                  <a:lnTo>
                    <a:pt x="496878" y="86699"/>
                  </a:lnTo>
                  <a:close/>
                </a:path>
              </a:pathLst>
            </a:custGeom>
            <a:solidFill>
              <a:srgbClr val="E94234"/>
            </a:solidFill>
          </p:spPr>
          <p:txBody>
            <a:bodyPr wrap="square" lIns="0" tIns="0" rIns="0" bIns="0" rtlCol="0"/>
            <a:lstStyle/>
            <a:p>
              <a:endParaRPr/>
            </a:p>
          </p:txBody>
        </p:sp>
        <p:sp>
          <p:nvSpPr>
            <p:cNvPr id="6" name="object 6"/>
            <p:cNvSpPr/>
            <p:nvPr/>
          </p:nvSpPr>
          <p:spPr>
            <a:xfrm>
              <a:off x="1358044" y="0"/>
              <a:ext cx="497205" cy="86995"/>
            </a:xfrm>
            <a:custGeom>
              <a:avLst/>
              <a:gdLst/>
              <a:ahLst/>
              <a:cxnLst/>
              <a:rect l="l" t="t" r="r" b="b"/>
              <a:pathLst>
                <a:path w="497205" h="86995">
                  <a:moveTo>
                    <a:pt x="496878" y="86699"/>
                  </a:moveTo>
                  <a:lnTo>
                    <a:pt x="0" y="86699"/>
                  </a:lnTo>
                  <a:lnTo>
                    <a:pt x="0" y="0"/>
                  </a:lnTo>
                  <a:lnTo>
                    <a:pt x="496878" y="0"/>
                  </a:lnTo>
                  <a:lnTo>
                    <a:pt x="496878" y="86699"/>
                  </a:lnTo>
                  <a:close/>
                </a:path>
              </a:pathLst>
            </a:custGeom>
            <a:solidFill>
              <a:srgbClr val="FBBC04"/>
            </a:solidFill>
          </p:spPr>
          <p:txBody>
            <a:bodyPr wrap="square" lIns="0" tIns="0" rIns="0" bIns="0" rtlCol="0"/>
            <a:lstStyle/>
            <a:p>
              <a:endParaRPr/>
            </a:p>
          </p:txBody>
        </p:sp>
        <p:sp>
          <p:nvSpPr>
            <p:cNvPr id="7" name="object 7"/>
            <p:cNvSpPr/>
            <p:nvPr/>
          </p:nvSpPr>
          <p:spPr>
            <a:xfrm>
              <a:off x="1854726" y="0"/>
              <a:ext cx="497205" cy="86995"/>
            </a:xfrm>
            <a:custGeom>
              <a:avLst/>
              <a:gdLst/>
              <a:ahLst/>
              <a:cxnLst/>
              <a:rect l="l" t="t" r="r" b="b"/>
              <a:pathLst>
                <a:path w="497205" h="86995">
                  <a:moveTo>
                    <a:pt x="496878" y="86699"/>
                  </a:moveTo>
                  <a:lnTo>
                    <a:pt x="0" y="86699"/>
                  </a:lnTo>
                  <a:lnTo>
                    <a:pt x="0" y="0"/>
                  </a:lnTo>
                  <a:lnTo>
                    <a:pt x="496878" y="0"/>
                  </a:lnTo>
                  <a:lnTo>
                    <a:pt x="496878" y="86699"/>
                  </a:lnTo>
                  <a:close/>
                </a:path>
              </a:pathLst>
            </a:custGeom>
            <a:solidFill>
              <a:srgbClr val="34A852"/>
            </a:solidFill>
          </p:spPr>
          <p:txBody>
            <a:bodyPr wrap="square" lIns="0" tIns="0" rIns="0" bIns="0" rtlCol="0"/>
            <a:lstStyle/>
            <a:p>
              <a:endParaRPr/>
            </a:p>
          </p:txBody>
        </p:sp>
      </p:grpSp>
      <p:sp>
        <p:nvSpPr>
          <p:cNvPr id="8" name="object 8"/>
          <p:cNvSpPr txBox="1">
            <a:spLocks noGrp="1"/>
          </p:cNvSpPr>
          <p:nvPr>
            <p:ph type="title"/>
          </p:nvPr>
        </p:nvSpPr>
        <p:spPr>
          <a:xfrm>
            <a:off x="215145" y="252079"/>
            <a:ext cx="6168274" cy="887422"/>
          </a:xfrm>
          <a:prstGeom prst="rect">
            <a:avLst/>
          </a:prstGeom>
        </p:spPr>
        <p:txBody>
          <a:bodyPr vert="horz" wrap="square" lIns="0" tIns="12700" rIns="0" bIns="0" rtlCol="0" anchor="t">
            <a:spAutoFit/>
          </a:bodyPr>
          <a:lstStyle/>
          <a:p>
            <a:pPr algn="l"/>
            <a:r>
              <a:rPr lang="en-US" sz="2800" dirty="0">
                <a:solidFill>
                  <a:srgbClr val="C00000"/>
                </a:solidFill>
                <a:latin typeface="Arial"/>
                <a:cs typeface="Arial"/>
              </a:rPr>
              <a:t>System Architecture / Ideation Map</a:t>
            </a:r>
            <a:endParaRPr lang="en-GB" sz="2800" dirty="0">
              <a:cs typeface="Arial"/>
            </a:endParaRPr>
          </a:p>
          <a:p>
            <a:pPr marL="12700">
              <a:spcBef>
                <a:spcPts val="100"/>
              </a:spcBef>
            </a:pPr>
            <a:endParaRPr lang="en-GB" sz="2800" dirty="0">
              <a:solidFill>
                <a:srgbClr val="FF0000"/>
              </a:solidFill>
              <a:latin typeface="Arial"/>
              <a:cs typeface="Arial"/>
            </a:endParaRPr>
          </a:p>
        </p:txBody>
      </p:sp>
      <p:sp>
        <p:nvSpPr>
          <p:cNvPr id="9" name="object 9"/>
          <p:cNvSpPr txBox="1"/>
          <p:nvPr/>
        </p:nvSpPr>
        <p:spPr>
          <a:xfrm>
            <a:off x="662948" y="1343533"/>
            <a:ext cx="5948045" cy="382156"/>
          </a:xfrm>
          <a:prstGeom prst="rect">
            <a:avLst/>
          </a:prstGeom>
        </p:spPr>
        <p:txBody>
          <a:bodyPr vert="horz" wrap="square" lIns="0" tIns="12700" rIns="0" bIns="0" rtlCol="0" anchor="t">
            <a:spAutoFit/>
          </a:bodyPr>
          <a:lstStyle/>
          <a:p>
            <a:pPr marL="12700">
              <a:lnSpc>
                <a:spcPct val="100000"/>
              </a:lnSpc>
              <a:spcBef>
                <a:spcPts val="100"/>
              </a:spcBef>
            </a:pPr>
            <a:endParaRPr lang="en-US" sz="2400" spc="-5" dirty="0">
              <a:solidFill>
                <a:srgbClr val="FFFFFF"/>
              </a:solidFill>
              <a:latin typeface="RobotoRegular"/>
              <a:cs typeface="RobotoRegular"/>
            </a:endParaRPr>
          </a:p>
        </p:txBody>
      </p:sp>
      <p:pic>
        <p:nvPicPr>
          <p:cNvPr id="10" name="Picture 10" descr="Diagram&#10;&#10;Description automatically generated">
            <a:extLst>
              <a:ext uri="{FF2B5EF4-FFF2-40B4-BE49-F238E27FC236}">
                <a16:creationId xmlns:a16="http://schemas.microsoft.com/office/drawing/2014/main" id="{7E6FC39A-A0FA-4494-B94D-3B349C804655}"/>
              </a:ext>
            </a:extLst>
          </p:cNvPr>
          <p:cNvPicPr>
            <a:picLocks noChangeAspect="1"/>
          </p:cNvPicPr>
          <p:nvPr/>
        </p:nvPicPr>
        <p:blipFill>
          <a:blip r:embed="rId2"/>
          <a:stretch>
            <a:fillRect/>
          </a:stretch>
        </p:blipFill>
        <p:spPr>
          <a:xfrm>
            <a:off x="1115633" y="1087185"/>
            <a:ext cx="6703452" cy="3452088"/>
          </a:xfrm>
          <a:prstGeom prst="rect">
            <a:avLst/>
          </a:prstGeom>
        </p:spPr>
      </p:pic>
      <p:sp>
        <p:nvSpPr>
          <p:cNvPr id="12" name="Slide Number Placeholder 11">
            <a:extLst>
              <a:ext uri="{FF2B5EF4-FFF2-40B4-BE49-F238E27FC236}">
                <a16:creationId xmlns:a16="http://schemas.microsoft.com/office/drawing/2014/main" id="{C6F62769-5526-4B2B-B9C9-95B8EE6BFF60}"/>
              </a:ext>
            </a:extLst>
          </p:cNvPr>
          <p:cNvSpPr>
            <a:spLocks noGrp="1"/>
          </p:cNvSpPr>
          <p:nvPr>
            <p:ph type="sldNum" sz="quarter" idx="7"/>
          </p:nvPr>
        </p:nvSpPr>
        <p:spPr/>
        <p:txBody>
          <a:bodyPr/>
          <a:lstStyle/>
          <a:p>
            <a:fld id="{B6F15528-21DE-4FAA-801E-634DDDAF4B2B}" type="slidenum">
              <a:rPr lang="en-GB"/>
              <a:t>6</a:t>
            </a:fld>
            <a:endParaRPr lang="en-GB"/>
          </a:p>
        </p:txBody>
      </p:sp>
      <p:sp>
        <p:nvSpPr>
          <p:cNvPr id="11" name="Footer Placeholder 10">
            <a:extLst>
              <a:ext uri="{FF2B5EF4-FFF2-40B4-BE49-F238E27FC236}">
                <a16:creationId xmlns:a16="http://schemas.microsoft.com/office/drawing/2014/main" id="{DD571C74-E0EC-4D43-A2CB-DBF161792E55}"/>
              </a:ext>
            </a:extLst>
          </p:cNvPr>
          <p:cNvSpPr>
            <a:spLocks noGrp="1"/>
          </p:cNvSpPr>
          <p:nvPr>
            <p:ph type="ftr" sz="quarter" idx="5"/>
          </p:nvPr>
        </p:nvSpPr>
        <p:spPr/>
        <p:txBody>
          <a:bodyPr/>
          <a:lstStyle/>
          <a:p>
            <a:r>
              <a:rPr lang="en-GB"/>
              <a:t>Department of IT</a:t>
            </a:r>
          </a:p>
        </p:txBody>
      </p:sp>
    </p:spTree>
    <p:extLst>
      <p:ext uri="{BB962C8B-B14F-4D97-AF65-F5344CB8AC3E}">
        <p14:creationId xmlns:p14="http://schemas.microsoft.com/office/powerpoint/2010/main" val="424611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666666"/>
          </a:solidFill>
        </p:spPr>
        <p:txBody>
          <a:bodyPr wrap="square" lIns="0" tIns="0" rIns="0" bIns="0" rtlCol="0"/>
          <a:lstStyle/>
          <a:p>
            <a:endParaRPr/>
          </a:p>
        </p:txBody>
      </p:sp>
      <p:sp>
        <p:nvSpPr>
          <p:cNvPr id="3" name="object 3"/>
          <p:cNvSpPr txBox="1">
            <a:spLocks noGrp="1"/>
          </p:cNvSpPr>
          <p:nvPr>
            <p:ph type="title"/>
          </p:nvPr>
        </p:nvSpPr>
        <p:spPr>
          <a:xfrm>
            <a:off x="779246" y="332773"/>
            <a:ext cx="2877820" cy="728345"/>
          </a:xfrm>
          <a:prstGeom prst="rect">
            <a:avLst/>
          </a:prstGeom>
        </p:spPr>
        <p:txBody>
          <a:bodyPr vert="horz" wrap="square" lIns="0" tIns="10795" rIns="0" bIns="0" rtlCol="0">
            <a:spAutoFit/>
          </a:bodyPr>
          <a:lstStyle/>
          <a:p>
            <a:pPr marL="358775" marR="5080" indent="-346710">
              <a:lnSpc>
                <a:spcPct val="100499"/>
              </a:lnSpc>
              <a:spcBef>
                <a:spcPts val="85"/>
              </a:spcBef>
            </a:pPr>
            <a:r>
              <a:rPr sz="2300" spc="-5" dirty="0">
                <a:solidFill>
                  <a:srgbClr val="FFFFFF"/>
                </a:solidFill>
              </a:rPr>
              <a:t>Ready to use</a:t>
            </a:r>
            <a:r>
              <a:rPr sz="2300" spc="-90" dirty="0">
                <a:solidFill>
                  <a:srgbClr val="FFFFFF"/>
                </a:solidFill>
              </a:rPr>
              <a:t> </a:t>
            </a:r>
            <a:r>
              <a:rPr sz="2300" spc="-5" dirty="0">
                <a:solidFill>
                  <a:srgbClr val="FFFFFF"/>
                </a:solidFill>
              </a:rPr>
              <a:t>Machine  Learning</a:t>
            </a:r>
            <a:r>
              <a:rPr sz="2300" spc="-25" dirty="0">
                <a:solidFill>
                  <a:srgbClr val="FFFFFF"/>
                </a:solidFill>
              </a:rPr>
              <a:t> </a:t>
            </a:r>
            <a:r>
              <a:rPr sz="2300" spc="-5" dirty="0">
                <a:solidFill>
                  <a:srgbClr val="FFFFFF"/>
                </a:solidFill>
              </a:rPr>
              <a:t>models</a:t>
            </a:r>
            <a:endParaRPr sz="2300"/>
          </a:p>
        </p:txBody>
      </p:sp>
      <p:sp>
        <p:nvSpPr>
          <p:cNvPr id="4" name="object 4"/>
          <p:cNvSpPr/>
          <p:nvPr/>
        </p:nvSpPr>
        <p:spPr>
          <a:xfrm>
            <a:off x="748558" y="2988543"/>
            <a:ext cx="990897" cy="99089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970539" y="2411712"/>
            <a:ext cx="546735" cy="295910"/>
          </a:xfrm>
          <a:prstGeom prst="rect">
            <a:avLst/>
          </a:prstGeom>
        </p:spPr>
        <p:txBody>
          <a:bodyPr vert="horz" wrap="square" lIns="0" tIns="20320" rIns="0" bIns="0" rtlCol="0">
            <a:spAutoFit/>
          </a:bodyPr>
          <a:lstStyle/>
          <a:p>
            <a:pPr marL="12700" marR="5080" indent="113030">
              <a:lnSpc>
                <a:spcPts val="1050"/>
              </a:lnSpc>
              <a:spcBef>
                <a:spcPts val="160"/>
              </a:spcBef>
            </a:pPr>
            <a:r>
              <a:rPr sz="900" spc="-5" dirty="0">
                <a:solidFill>
                  <a:srgbClr val="FFFFFF"/>
                </a:solidFill>
                <a:latin typeface="RobotoRegular"/>
                <a:cs typeface="RobotoRegular"/>
              </a:rPr>
              <a:t>Cloud  Vision</a:t>
            </a:r>
            <a:r>
              <a:rPr sz="900" spc="-85" dirty="0">
                <a:solidFill>
                  <a:srgbClr val="FFFFFF"/>
                </a:solidFill>
                <a:latin typeface="RobotoRegular"/>
                <a:cs typeface="RobotoRegular"/>
              </a:rPr>
              <a:t> </a:t>
            </a:r>
            <a:r>
              <a:rPr sz="900" spc="-5" dirty="0">
                <a:solidFill>
                  <a:srgbClr val="FFFFFF"/>
                </a:solidFill>
                <a:latin typeface="RobotoRegular"/>
                <a:cs typeface="RobotoRegular"/>
              </a:rPr>
              <a:t>API</a:t>
            </a:r>
            <a:endParaRPr sz="900">
              <a:latin typeface="RobotoRegular"/>
              <a:cs typeface="RobotoRegular"/>
            </a:endParaRPr>
          </a:p>
        </p:txBody>
      </p:sp>
      <p:sp>
        <p:nvSpPr>
          <p:cNvPr id="6" name="object 6"/>
          <p:cNvSpPr txBox="1"/>
          <p:nvPr/>
        </p:nvSpPr>
        <p:spPr>
          <a:xfrm>
            <a:off x="2677995" y="2411712"/>
            <a:ext cx="607060" cy="295910"/>
          </a:xfrm>
          <a:prstGeom prst="rect">
            <a:avLst/>
          </a:prstGeom>
        </p:spPr>
        <p:txBody>
          <a:bodyPr vert="horz" wrap="square" lIns="0" tIns="20320" rIns="0" bIns="0" rtlCol="0">
            <a:spAutoFit/>
          </a:bodyPr>
          <a:lstStyle/>
          <a:p>
            <a:pPr marL="12700" marR="5080" indent="143510">
              <a:lnSpc>
                <a:spcPts val="1050"/>
              </a:lnSpc>
              <a:spcBef>
                <a:spcPts val="160"/>
              </a:spcBef>
            </a:pPr>
            <a:r>
              <a:rPr sz="900" spc="-5" dirty="0">
                <a:solidFill>
                  <a:srgbClr val="FFFFFF"/>
                </a:solidFill>
                <a:latin typeface="RobotoRegular"/>
                <a:cs typeface="RobotoRegular"/>
              </a:rPr>
              <a:t>Cloud  Speech</a:t>
            </a:r>
            <a:r>
              <a:rPr sz="900" spc="-85" dirty="0">
                <a:solidFill>
                  <a:srgbClr val="FFFFFF"/>
                </a:solidFill>
                <a:latin typeface="RobotoRegular"/>
                <a:cs typeface="RobotoRegular"/>
              </a:rPr>
              <a:t> </a:t>
            </a:r>
            <a:r>
              <a:rPr sz="900" spc="-5" dirty="0">
                <a:solidFill>
                  <a:srgbClr val="FFFFFF"/>
                </a:solidFill>
                <a:latin typeface="RobotoRegular"/>
                <a:cs typeface="RobotoRegular"/>
              </a:rPr>
              <a:t>API</a:t>
            </a:r>
            <a:endParaRPr sz="900">
              <a:latin typeface="RobotoRegular"/>
              <a:cs typeface="RobotoRegular"/>
            </a:endParaRPr>
          </a:p>
        </p:txBody>
      </p:sp>
      <p:sp>
        <p:nvSpPr>
          <p:cNvPr id="7" name="object 7"/>
          <p:cNvSpPr txBox="1"/>
          <p:nvPr/>
        </p:nvSpPr>
        <p:spPr>
          <a:xfrm>
            <a:off x="888804" y="3931623"/>
            <a:ext cx="709295" cy="295910"/>
          </a:xfrm>
          <a:prstGeom prst="rect">
            <a:avLst/>
          </a:prstGeom>
        </p:spPr>
        <p:txBody>
          <a:bodyPr vert="horz" wrap="square" lIns="0" tIns="20320" rIns="0" bIns="0" rtlCol="0">
            <a:spAutoFit/>
          </a:bodyPr>
          <a:lstStyle/>
          <a:p>
            <a:pPr marL="12700" marR="5080" indent="194945">
              <a:lnSpc>
                <a:spcPts val="1050"/>
              </a:lnSpc>
              <a:spcBef>
                <a:spcPts val="160"/>
              </a:spcBef>
            </a:pPr>
            <a:r>
              <a:rPr sz="900" spc="-5" dirty="0">
                <a:solidFill>
                  <a:srgbClr val="FFFFFF"/>
                </a:solidFill>
                <a:latin typeface="RobotoRegular"/>
                <a:cs typeface="RobotoRegular"/>
              </a:rPr>
              <a:t>Cloud  Translate</a:t>
            </a:r>
            <a:r>
              <a:rPr sz="900" spc="-80" dirty="0">
                <a:solidFill>
                  <a:srgbClr val="FFFFFF"/>
                </a:solidFill>
                <a:latin typeface="RobotoRegular"/>
                <a:cs typeface="RobotoRegular"/>
              </a:rPr>
              <a:t> </a:t>
            </a:r>
            <a:r>
              <a:rPr sz="900" spc="-5" dirty="0">
                <a:solidFill>
                  <a:srgbClr val="FFFFFF"/>
                </a:solidFill>
                <a:latin typeface="RobotoRegular"/>
                <a:cs typeface="RobotoRegular"/>
              </a:rPr>
              <a:t>API</a:t>
            </a:r>
            <a:endParaRPr sz="900">
              <a:latin typeface="RobotoRegular"/>
              <a:cs typeface="RobotoRegular"/>
            </a:endParaRPr>
          </a:p>
        </p:txBody>
      </p:sp>
      <p:sp>
        <p:nvSpPr>
          <p:cNvPr id="8" name="object 8"/>
          <p:cNvSpPr txBox="1"/>
          <p:nvPr/>
        </p:nvSpPr>
        <p:spPr>
          <a:xfrm>
            <a:off x="6551266" y="2057040"/>
            <a:ext cx="128079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FFFFFF"/>
                </a:solidFill>
                <a:latin typeface="RobotoRegular"/>
                <a:cs typeface="RobotoRegular"/>
              </a:rPr>
              <a:t>Cloud Machine</a:t>
            </a:r>
            <a:r>
              <a:rPr sz="900" spc="-70" dirty="0">
                <a:solidFill>
                  <a:srgbClr val="FFFFFF"/>
                </a:solidFill>
                <a:latin typeface="RobotoRegular"/>
                <a:cs typeface="RobotoRegular"/>
              </a:rPr>
              <a:t> </a:t>
            </a:r>
            <a:r>
              <a:rPr sz="900" spc="-5" dirty="0">
                <a:solidFill>
                  <a:srgbClr val="FFFFFF"/>
                </a:solidFill>
                <a:latin typeface="RobotoRegular"/>
                <a:cs typeface="RobotoRegular"/>
              </a:rPr>
              <a:t>Learning</a:t>
            </a:r>
            <a:endParaRPr sz="900">
              <a:latin typeface="RobotoRegular"/>
              <a:cs typeface="RobotoRegular"/>
            </a:endParaRPr>
          </a:p>
        </p:txBody>
      </p:sp>
      <p:grpSp>
        <p:nvGrpSpPr>
          <p:cNvPr id="9" name="object 9"/>
          <p:cNvGrpSpPr/>
          <p:nvPr/>
        </p:nvGrpSpPr>
        <p:grpSpPr>
          <a:xfrm>
            <a:off x="6796861" y="2781119"/>
            <a:ext cx="1602740" cy="717550"/>
            <a:chOff x="6796861" y="2781119"/>
            <a:chExt cx="1602740" cy="717550"/>
          </a:xfrm>
        </p:grpSpPr>
        <p:sp>
          <p:nvSpPr>
            <p:cNvPr id="10" name="object 10"/>
            <p:cNvSpPr/>
            <p:nvPr/>
          </p:nvSpPr>
          <p:spPr>
            <a:xfrm>
              <a:off x="6796861" y="2781119"/>
              <a:ext cx="674073" cy="674098"/>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796534" y="2895431"/>
              <a:ext cx="602961" cy="602961"/>
            </a:xfrm>
            <a:prstGeom prst="rect">
              <a:avLst/>
            </a:prstGeom>
            <a:blipFill>
              <a:blip r:embed="rId4" cstate="print"/>
              <a:stretch>
                <a:fillRect/>
              </a:stretch>
            </a:blipFill>
          </p:spPr>
          <p:txBody>
            <a:bodyPr wrap="square" lIns="0" tIns="0" rIns="0" bIns="0" rtlCol="0"/>
            <a:lstStyle/>
            <a:p>
              <a:endParaRPr/>
            </a:p>
          </p:txBody>
        </p:sp>
      </p:grpSp>
      <p:sp>
        <p:nvSpPr>
          <p:cNvPr id="12" name="object 12"/>
          <p:cNvSpPr txBox="1"/>
          <p:nvPr/>
        </p:nvSpPr>
        <p:spPr>
          <a:xfrm>
            <a:off x="6240388" y="4547606"/>
            <a:ext cx="1539240" cy="193040"/>
          </a:xfrm>
          <a:prstGeom prst="rect">
            <a:avLst/>
          </a:prstGeom>
        </p:spPr>
        <p:txBody>
          <a:bodyPr vert="horz" wrap="square" lIns="0" tIns="12700" rIns="0" bIns="0" rtlCol="0">
            <a:spAutoFit/>
          </a:bodyPr>
          <a:lstStyle/>
          <a:p>
            <a:pPr marL="12700">
              <a:lnSpc>
                <a:spcPct val="100000"/>
              </a:lnSpc>
              <a:spcBef>
                <a:spcPts val="100"/>
              </a:spcBef>
            </a:pPr>
            <a:r>
              <a:rPr sz="1100" spc="-5" dirty="0">
                <a:solidFill>
                  <a:srgbClr val="FFFFFF"/>
                </a:solidFill>
                <a:latin typeface="RobotoRegular"/>
                <a:cs typeface="RobotoRegular"/>
              </a:rPr>
              <a:t>Develop </a:t>
            </a:r>
            <a:r>
              <a:rPr sz="1100" dirty="0">
                <a:solidFill>
                  <a:srgbClr val="FFFFFF"/>
                </a:solidFill>
                <a:latin typeface="RobotoRegular"/>
                <a:cs typeface="RobotoRegular"/>
              </a:rPr>
              <a:t>- </a:t>
            </a:r>
            <a:r>
              <a:rPr sz="1100" spc="-5" dirty="0">
                <a:solidFill>
                  <a:srgbClr val="FFFFFF"/>
                </a:solidFill>
                <a:latin typeface="RobotoRegular"/>
                <a:cs typeface="RobotoRegular"/>
              </a:rPr>
              <a:t>Model </a:t>
            </a:r>
            <a:r>
              <a:rPr sz="1100" dirty="0">
                <a:solidFill>
                  <a:srgbClr val="FFFFFF"/>
                </a:solidFill>
                <a:latin typeface="RobotoRegular"/>
                <a:cs typeface="RobotoRegular"/>
              </a:rPr>
              <a:t>-</a:t>
            </a:r>
            <a:r>
              <a:rPr sz="1100" spc="-80" dirty="0">
                <a:solidFill>
                  <a:srgbClr val="FFFFFF"/>
                </a:solidFill>
                <a:latin typeface="RobotoRegular"/>
                <a:cs typeface="RobotoRegular"/>
              </a:rPr>
              <a:t> </a:t>
            </a:r>
            <a:r>
              <a:rPr sz="1100" spc="-5" dirty="0">
                <a:solidFill>
                  <a:srgbClr val="FFFFFF"/>
                </a:solidFill>
                <a:latin typeface="RobotoRegular"/>
                <a:cs typeface="RobotoRegular"/>
              </a:rPr>
              <a:t>Test</a:t>
            </a:r>
            <a:endParaRPr sz="1100">
              <a:latin typeface="RobotoRegular"/>
              <a:cs typeface="RobotoRegular"/>
            </a:endParaRPr>
          </a:p>
        </p:txBody>
      </p:sp>
      <p:grpSp>
        <p:nvGrpSpPr>
          <p:cNvPr id="13" name="object 13"/>
          <p:cNvGrpSpPr/>
          <p:nvPr/>
        </p:nvGrpSpPr>
        <p:grpSpPr>
          <a:xfrm>
            <a:off x="8225058" y="1274092"/>
            <a:ext cx="757555" cy="3629660"/>
            <a:chOff x="8225058" y="1274092"/>
            <a:chExt cx="757555" cy="3629660"/>
          </a:xfrm>
        </p:grpSpPr>
        <p:sp>
          <p:nvSpPr>
            <p:cNvPr id="14" name="object 14"/>
            <p:cNvSpPr/>
            <p:nvPr/>
          </p:nvSpPr>
          <p:spPr>
            <a:xfrm>
              <a:off x="8225058" y="1274092"/>
              <a:ext cx="757073" cy="757075"/>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8603582" y="2145443"/>
              <a:ext cx="0" cy="2155825"/>
            </a:xfrm>
            <a:custGeom>
              <a:avLst/>
              <a:gdLst/>
              <a:ahLst/>
              <a:cxnLst/>
              <a:rect l="l" t="t" r="r" b="b"/>
              <a:pathLst>
                <a:path h="2155825">
                  <a:moveTo>
                    <a:pt x="0" y="2155198"/>
                  </a:moveTo>
                  <a:lnTo>
                    <a:pt x="0" y="0"/>
                  </a:lnTo>
                </a:path>
              </a:pathLst>
            </a:custGeom>
            <a:ln w="19049">
              <a:solidFill>
                <a:srgbClr val="FFFFFF"/>
              </a:solidFill>
            </a:ln>
          </p:spPr>
          <p:txBody>
            <a:bodyPr wrap="square" lIns="0" tIns="0" rIns="0" bIns="0" rtlCol="0"/>
            <a:lstStyle/>
            <a:p>
              <a:endParaRPr/>
            </a:p>
          </p:txBody>
        </p:sp>
        <p:sp>
          <p:nvSpPr>
            <p:cNvPr id="16" name="object 16"/>
            <p:cNvSpPr/>
            <p:nvPr/>
          </p:nvSpPr>
          <p:spPr>
            <a:xfrm>
              <a:off x="8562607" y="2049468"/>
              <a:ext cx="81974" cy="105499"/>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8302108" y="4300641"/>
              <a:ext cx="602961" cy="602948"/>
            </a:xfrm>
            <a:prstGeom prst="rect">
              <a:avLst/>
            </a:prstGeom>
            <a:blipFill>
              <a:blip r:embed="rId7" cstate="print"/>
              <a:stretch>
                <a:fillRect/>
              </a:stretch>
            </a:blipFill>
          </p:spPr>
          <p:txBody>
            <a:bodyPr wrap="square" lIns="0" tIns="0" rIns="0" bIns="0" rtlCol="0"/>
            <a:lstStyle/>
            <a:p>
              <a:endParaRPr/>
            </a:p>
          </p:txBody>
        </p:sp>
      </p:grpSp>
      <p:sp>
        <p:nvSpPr>
          <p:cNvPr id="18" name="object 18"/>
          <p:cNvSpPr/>
          <p:nvPr/>
        </p:nvSpPr>
        <p:spPr>
          <a:xfrm>
            <a:off x="5145764" y="2776339"/>
            <a:ext cx="681121" cy="681128"/>
          </a:xfrm>
          <a:prstGeom prst="rect">
            <a:avLst/>
          </a:prstGeom>
          <a:blipFill>
            <a:blip r:embed="rId8" cstate="print"/>
            <a:stretch>
              <a:fillRect/>
            </a:stretch>
          </a:blipFill>
        </p:spPr>
        <p:txBody>
          <a:bodyPr wrap="square" lIns="0" tIns="0" rIns="0" bIns="0" rtlCol="0"/>
          <a:lstStyle/>
          <a:p>
            <a:endParaRPr/>
          </a:p>
        </p:txBody>
      </p:sp>
      <p:sp>
        <p:nvSpPr>
          <p:cNvPr id="19" name="object 19"/>
          <p:cNvSpPr txBox="1"/>
          <p:nvPr/>
        </p:nvSpPr>
        <p:spPr>
          <a:xfrm>
            <a:off x="5244594" y="3440181"/>
            <a:ext cx="483234" cy="295910"/>
          </a:xfrm>
          <a:prstGeom prst="rect">
            <a:avLst/>
          </a:prstGeom>
        </p:spPr>
        <p:txBody>
          <a:bodyPr vert="horz" wrap="square" lIns="0" tIns="20320" rIns="0" bIns="0" rtlCol="0">
            <a:spAutoFit/>
          </a:bodyPr>
          <a:lstStyle/>
          <a:p>
            <a:pPr marL="12700" marR="5080" indent="48260">
              <a:lnSpc>
                <a:spcPts val="1050"/>
              </a:lnSpc>
              <a:spcBef>
                <a:spcPts val="160"/>
              </a:spcBef>
            </a:pPr>
            <a:r>
              <a:rPr sz="900" spc="-5" dirty="0">
                <a:solidFill>
                  <a:srgbClr val="FFFFFF"/>
                </a:solidFill>
                <a:latin typeface="RobotoRegular"/>
                <a:cs typeface="RobotoRegular"/>
              </a:rPr>
              <a:t>Google  BigQuery</a:t>
            </a:r>
            <a:endParaRPr sz="900">
              <a:latin typeface="RobotoRegular"/>
              <a:cs typeface="RobotoRegular"/>
            </a:endParaRPr>
          </a:p>
        </p:txBody>
      </p:sp>
      <p:sp>
        <p:nvSpPr>
          <p:cNvPr id="20" name="object 20"/>
          <p:cNvSpPr txBox="1"/>
          <p:nvPr/>
        </p:nvSpPr>
        <p:spPr>
          <a:xfrm>
            <a:off x="2756028" y="3931623"/>
            <a:ext cx="450850" cy="295910"/>
          </a:xfrm>
          <a:prstGeom prst="rect">
            <a:avLst/>
          </a:prstGeom>
        </p:spPr>
        <p:txBody>
          <a:bodyPr vert="horz" wrap="square" lIns="0" tIns="20320" rIns="0" bIns="0" rtlCol="0">
            <a:spAutoFit/>
          </a:bodyPr>
          <a:lstStyle/>
          <a:p>
            <a:pPr marL="12700" marR="5080" indent="101600">
              <a:lnSpc>
                <a:spcPts val="1050"/>
              </a:lnSpc>
              <a:spcBef>
                <a:spcPts val="160"/>
              </a:spcBef>
            </a:pPr>
            <a:r>
              <a:rPr sz="900" spc="-5" dirty="0">
                <a:solidFill>
                  <a:srgbClr val="FFFFFF"/>
                </a:solidFill>
                <a:latin typeface="RobotoRegular"/>
                <a:cs typeface="RobotoRegular"/>
              </a:rPr>
              <a:t>Stay  Tuned….</a:t>
            </a:r>
            <a:endParaRPr sz="900">
              <a:latin typeface="RobotoRegular"/>
              <a:cs typeface="RobotoRegular"/>
            </a:endParaRPr>
          </a:p>
        </p:txBody>
      </p:sp>
      <p:sp>
        <p:nvSpPr>
          <p:cNvPr id="21" name="object 21"/>
          <p:cNvSpPr/>
          <p:nvPr/>
        </p:nvSpPr>
        <p:spPr>
          <a:xfrm>
            <a:off x="4270091" y="2776322"/>
            <a:ext cx="681121" cy="681121"/>
          </a:xfrm>
          <a:prstGeom prst="rect">
            <a:avLst/>
          </a:prstGeom>
          <a:blipFill>
            <a:blip r:embed="rId9" cstate="print"/>
            <a:stretch>
              <a:fillRect/>
            </a:stretch>
          </a:blipFill>
        </p:spPr>
        <p:txBody>
          <a:bodyPr wrap="square" lIns="0" tIns="0" rIns="0" bIns="0" rtlCol="0"/>
          <a:lstStyle/>
          <a:p>
            <a:endParaRPr/>
          </a:p>
        </p:txBody>
      </p:sp>
      <p:sp>
        <p:nvSpPr>
          <p:cNvPr id="22" name="object 22"/>
          <p:cNvSpPr txBox="1"/>
          <p:nvPr/>
        </p:nvSpPr>
        <p:spPr>
          <a:xfrm>
            <a:off x="4363866" y="3440181"/>
            <a:ext cx="421640" cy="295910"/>
          </a:xfrm>
          <a:prstGeom prst="rect">
            <a:avLst/>
          </a:prstGeom>
        </p:spPr>
        <p:txBody>
          <a:bodyPr vert="horz" wrap="square" lIns="0" tIns="20320" rIns="0" bIns="0" rtlCol="0">
            <a:spAutoFit/>
          </a:bodyPr>
          <a:lstStyle/>
          <a:p>
            <a:pPr marL="12700" marR="5080" indent="50165">
              <a:lnSpc>
                <a:spcPts val="1050"/>
              </a:lnSpc>
              <a:spcBef>
                <a:spcPts val="160"/>
              </a:spcBef>
            </a:pPr>
            <a:r>
              <a:rPr sz="900" spc="-5" dirty="0">
                <a:solidFill>
                  <a:srgbClr val="FFFFFF"/>
                </a:solidFill>
                <a:latin typeface="RobotoRegular"/>
                <a:cs typeface="RobotoRegular"/>
              </a:rPr>
              <a:t>Cloud  Storage</a:t>
            </a:r>
            <a:endParaRPr sz="900">
              <a:latin typeface="RobotoRegular"/>
              <a:cs typeface="RobotoRegular"/>
            </a:endParaRPr>
          </a:p>
        </p:txBody>
      </p:sp>
      <p:sp>
        <p:nvSpPr>
          <p:cNvPr id="23" name="object 23"/>
          <p:cNvSpPr/>
          <p:nvPr/>
        </p:nvSpPr>
        <p:spPr>
          <a:xfrm>
            <a:off x="2464917" y="3052918"/>
            <a:ext cx="974090" cy="862330"/>
          </a:xfrm>
          <a:custGeom>
            <a:avLst/>
            <a:gdLst/>
            <a:ahLst/>
            <a:cxnLst/>
            <a:rect l="l" t="t" r="r" b="b"/>
            <a:pathLst>
              <a:path w="974089" h="862329">
                <a:moveTo>
                  <a:pt x="0" y="431099"/>
                </a:moveTo>
                <a:lnTo>
                  <a:pt x="215552" y="0"/>
                </a:lnTo>
                <a:lnTo>
                  <a:pt x="758250" y="0"/>
                </a:lnTo>
                <a:lnTo>
                  <a:pt x="973800" y="431099"/>
                </a:lnTo>
                <a:lnTo>
                  <a:pt x="758250" y="862173"/>
                </a:lnTo>
                <a:lnTo>
                  <a:pt x="215552" y="862173"/>
                </a:lnTo>
                <a:lnTo>
                  <a:pt x="0" y="431099"/>
                </a:lnTo>
                <a:close/>
              </a:path>
            </a:pathLst>
          </a:custGeom>
          <a:ln w="19049">
            <a:solidFill>
              <a:srgbClr val="FFFFFF"/>
            </a:solidFill>
          </a:ln>
        </p:spPr>
        <p:txBody>
          <a:bodyPr wrap="square" lIns="0" tIns="0" rIns="0" bIns="0" rtlCol="0"/>
          <a:lstStyle/>
          <a:p>
            <a:endParaRPr/>
          </a:p>
        </p:txBody>
      </p:sp>
      <p:sp>
        <p:nvSpPr>
          <p:cNvPr id="24" name="object 24"/>
          <p:cNvSpPr txBox="1"/>
          <p:nvPr/>
        </p:nvSpPr>
        <p:spPr>
          <a:xfrm>
            <a:off x="6905764" y="3440181"/>
            <a:ext cx="415925" cy="295910"/>
          </a:xfrm>
          <a:prstGeom prst="rect">
            <a:avLst/>
          </a:prstGeom>
        </p:spPr>
        <p:txBody>
          <a:bodyPr vert="horz" wrap="square" lIns="0" tIns="20320" rIns="0" bIns="0" rtlCol="0">
            <a:spAutoFit/>
          </a:bodyPr>
          <a:lstStyle/>
          <a:p>
            <a:pPr marL="12700" marR="5080" indent="47625">
              <a:lnSpc>
                <a:spcPts val="1050"/>
              </a:lnSpc>
              <a:spcBef>
                <a:spcPts val="160"/>
              </a:spcBef>
            </a:pPr>
            <a:r>
              <a:rPr sz="900" spc="-5" dirty="0">
                <a:solidFill>
                  <a:srgbClr val="FFFFFF"/>
                </a:solidFill>
                <a:latin typeface="RobotoRegular"/>
                <a:cs typeface="RobotoRegular"/>
              </a:rPr>
              <a:t>Cloud  Datalab</a:t>
            </a:r>
            <a:endParaRPr sz="900">
              <a:latin typeface="RobotoRegular"/>
              <a:cs typeface="RobotoRegular"/>
            </a:endParaRPr>
          </a:p>
        </p:txBody>
      </p:sp>
      <p:sp>
        <p:nvSpPr>
          <p:cNvPr id="25" name="object 25"/>
          <p:cNvSpPr/>
          <p:nvPr/>
        </p:nvSpPr>
        <p:spPr>
          <a:xfrm>
            <a:off x="145555" y="4903615"/>
            <a:ext cx="511809" cy="150495"/>
          </a:xfrm>
          <a:custGeom>
            <a:avLst/>
            <a:gdLst/>
            <a:ahLst/>
            <a:cxnLst/>
            <a:rect l="l" t="t" r="r" b="b"/>
            <a:pathLst>
              <a:path w="511809" h="150495">
                <a:moveTo>
                  <a:pt x="486747" y="150274"/>
                </a:moveTo>
                <a:lnTo>
                  <a:pt x="25050" y="150274"/>
                </a:lnTo>
                <a:lnTo>
                  <a:pt x="15299" y="148308"/>
                </a:lnTo>
                <a:lnTo>
                  <a:pt x="7337" y="142943"/>
                </a:lnTo>
                <a:lnTo>
                  <a:pt x="1968" y="134981"/>
                </a:lnTo>
                <a:lnTo>
                  <a:pt x="0" y="125224"/>
                </a:lnTo>
                <a:lnTo>
                  <a:pt x="0" y="25049"/>
                </a:lnTo>
                <a:lnTo>
                  <a:pt x="1968" y="15292"/>
                </a:lnTo>
                <a:lnTo>
                  <a:pt x="7337" y="7331"/>
                </a:lnTo>
                <a:lnTo>
                  <a:pt x="15299" y="1966"/>
                </a:lnTo>
                <a:lnTo>
                  <a:pt x="25050" y="0"/>
                </a:lnTo>
                <a:lnTo>
                  <a:pt x="493392" y="0"/>
                </a:lnTo>
                <a:lnTo>
                  <a:pt x="499762" y="2624"/>
                </a:lnTo>
                <a:lnTo>
                  <a:pt x="504462" y="7324"/>
                </a:lnTo>
                <a:lnTo>
                  <a:pt x="509160" y="12024"/>
                </a:lnTo>
                <a:lnTo>
                  <a:pt x="511797" y="18399"/>
                </a:lnTo>
                <a:lnTo>
                  <a:pt x="511797" y="125224"/>
                </a:lnTo>
                <a:lnTo>
                  <a:pt x="509829" y="134981"/>
                </a:lnTo>
                <a:lnTo>
                  <a:pt x="504460" y="142943"/>
                </a:lnTo>
                <a:lnTo>
                  <a:pt x="496498" y="148308"/>
                </a:lnTo>
                <a:lnTo>
                  <a:pt x="486747" y="150274"/>
                </a:lnTo>
                <a:close/>
              </a:path>
            </a:pathLst>
          </a:custGeom>
          <a:solidFill>
            <a:srgbClr val="EDEDED"/>
          </a:solidFill>
        </p:spPr>
        <p:txBody>
          <a:bodyPr wrap="square" lIns="0" tIns="0" rIns="0" bIns="0" rtlCol="0"/>
          <a:lstStyle/>
          <a:p>
            <a:endParaRPr/>
          </a:p>
        </p:txBody>
      </p:sp>
      <p:grpSp>
        <p:nvGrpSpPr>
          <p:cNvPr id="26" name="object 26"/>
          <p:cNvGrpSpPr/>
          <p:nvPr/>
        </p:nvGrpSpPr>
        <p:grpSpPr>
          <a:xfrm>
            <a:off x="2406975" y="1330497"/>
            <a:ext cx="1233170" cy="1066800"/>
            <a:chOff x="2406975" y="1330497"/>
            <a:chExt cx="1233170" cy="1066800"/>
          </a:xfrm>
        </p:grpSpPr>
        <p:sp>
          <p:nvSpPr>
            <p:cNvPr id="27" name="object 27"/>
            <p:cNvSpPr/>
            <p:nvPr/>
          </p:nvSpPr>
          <p:spPr>
            <a:xfrm>
              <a:off x="2406975" y="1438029"/>
              <a:ext cx="1070092" cy="953098"/>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2454890" y="1422892"/>
              <a:ext cx="973828" cy="973828"/>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3087068" y="1330497"/>
              <a:ext cx="553085" cy="245110"/>
            </a:xfrm>
            <a:custGeom>
              <a:avLst/>
              <a:gdLst/>
              <a:ahLst/>
              <a:cxnLst/>
              <a:rect l="l" t="t" r="r" b="b"/>
              <a:pathLst>
                <a:path w="553085" h="245109">
                  <a:moveTo>
                    <a:pt x="512098" y="244799"/>
                  </a:moveTo>
                  <a:lnTo>
                    <a:pt x="40799" y="244799"/>
                  </a:lnTo>
                  <a:lnTo>
                    <a:pt x="24922" y="241593"/>
                  </a:lnTo>
                  <a:lnTo>
                    <a:pt x="11953" y="232849"/>
                  </a:lnTo>
                  <a:lnTo>
                    <a:pt x="3207" y="219880"/>
                  </a:lnTo>
                  <a:lnTo>
                    <a:pt x="0" y="203999"/>
                  </a:lnTo>
                  <a:lnTo>
                    <a:pt x="0" y="40799"/>
                  </a:lnTo>
                  <a:lnTo>
                    <a:pt x="3207" y="24919"/>
                  </a:lnTo>
                  <a:lnTo>
                    <a:pt x="11953" y="11950"/>
                  </a:lnTo>
                  <a:lnTo>
                    <a:pt x="24922" y="3206"/>
                  </a:lnTo>
                  <a:lnTo>
                    <a:pt x="40799" y="0"/>
                  </a:lnTo>
                  <a:lnTo>
                    <a:pt x="512098" y="0"/>
                  </a:lnTo>
                  <a:lnTo>
                    <a:pt x="546043" y="18164"/>
                  </a:lnTo>
                  <a:lnTo>
                    <a:pt x="552898" y="40799"/>
                  </a:lnTo>
                  <a:lnTo>
                    <a:pt x="552898" y="203999"/>
                  </a:lnTo>
                  <a:lnTo>
                    <a:pt x="549691" y="219880"/>
                  </a:lnTo>
                  <a:lnTo>
                    <a:pt x="540945" y="232849"/>
                  </a:lnTo>
                  <a:lnTo>
                    <a:pt x="527976" y="241593"/>
                  </a:lnTo>
                  <a:lnTo>
                    <a:pt x="512098" y="244799"/>
                  </a:lnTo>
                  <a:close/>
                </a:path>
              </a:pathLst>
            </a:custGeom>
            <a:solidFill>
              <a:srgbClr val="EDEDED"/>
            </a:solidFill>
          </p:spPr>
          <p:txBody>
            <a:bodyPr wrap="square" lIns="0" tIns="0" rIns="0" bIns="0" rtlCol="0"/>
            <a:lstStyle/>
            <a:p>
              <a:endParaRPr/>
            </a:p>
          </p:txBody>
        </p:sp>
      </p:grpSp>
      <p:sp>
        <p:nvSpPr>
          <p:cNvPr id="30" name="object 30"/>
          <p:cNvSpPr txBox="1"/>
          <p:nvPr/>
        </p:nvSpPr>
        <p:spPr>
          <a:xfrm>
            <a:off x="238044" y="4874737"/>
            <a:ext cx="327025" cy="193040"/>
          </a:xfrm>
          <a:prstGeom prst="rect">
            <a:avLst/>
          </a:prstGeom>
        </p:spPr>
        <p:txBody>
          <a:bodyPr vert="horz" wrap="square" lIns="0" tIns="12700" rIns="0" bIns="0" rtlCol="0">
            <a:spAutoFit/>
          </a:bodyPr>
          <a:lstStyle/>
          <a:p>
            <a:pPr marL="12700">
              <a:lnSpc>
                <a:spcPct val="100000"/>
              </a:lnSpc>
              <a:spcBef>
                <a:spcPts val="100"/>
              </a:spcBef>
            </a:pPr>
            <a:r>
              <a:rPr sz="1100" b="1" spc="-70" dirty="0">
                <a:solidFill>
                  <a:srgbClr val="FF0000"/>
                </a:solidFill>
                <a:latin typeface="Arial"/>
                <a:cs typeface="Arial"/>
              </a:rPr>
              <a:t>NEW</a:t>
            </a:r>
            <a:endParaRPr sz="1100">
              <a:latin typeface="Arial"/>
              <a:cs typeface="Arial"/>
            </a:endParaRPr>
          </a:p>
        </p:txBody>
      </p:sp>
      <p:grpSp>
        <p:nvGrpSpPr>
          <p:cNvPr id="31" name="object 31"/>
          <p:cNvGrpSpPr/>
          <p:nvPr/>
        </p:nvGrpSpPr>
        <p:grpSpPr>
          <a:xfrm>
            <a:off x="702288" y="1330497"/>
            <a:ext cx="1162050" cy="1066800"/>
            <a:chOff x="702288" y="1330497"/>
            <a:chExt cx="1162050" cy="1066800"/>
          </a:xfrm>
        </p:grpSpPr>
        <p:sp>
          <p:nvSpPr>
            <p:cNvPr id="32" name="object 32"/>
            <p:cNvSpPr/>
            <p:nvPr/>
          </p:nvSpPr>
          <p:spPr>
            <a:xfrm>
              <a:off x="702288" y="1438029"/>
              <a:ext cx="1070097" cy="953098"/>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748140" y="1422892"/>
              <a:ext cx="973825" cy="973828"/>
            </a:xfrm>
            <a:prstGeom prst="rect">
              <a:avLst/>
            </a:prstGeom>
            <a:blipFill>
              <a:blip r:embed="rId12" cstate="print"/>
              <a:stretch>
                <a:fillRect/>
              </a:stretch>
            </a:blipFill>
          </p:spPr>
          <p:txBody>
            <a:bodyPr wrap="square" lIns="0" tIns="0" rIns="0" bIns="0" rtlCol="0"/>
            <a:lstStyle/>
            <a:p>
              <a:endParaRPr/>
            </a:p>
          </p:txBody>
        </p:sp>
        <p:sp>
          <p:nvSpPr>
            <p:cNvPr id="34" name="object 34"/>
            <p:cNvSpPr/>
            <p:nvPr/>
          </p:nvSpPr>
          <p:spPr>
            <a:xfrm>
              <a:off x="1310987" y="1330497"/>
              <a:ext cx="553085" cy="245110"/>
            </a:xfrm>
            <a:custGeom>
              <a:avLst/>
              <a:gdLst/>
              <a:ahLst/>
              <a:cxnLst/>
              <a:rect l="l" t="t" r="r" b="b"/>
              <a:pathLst>
                <a:path w="553085" h="245109">
                  <a:moveTo>
                    <a:pt x="512098" y="244799"/>
                  </a:moveTo>
                  <a:lnTo>
                    <a:pt x="40802" y="244799"/>
                  </a:lnTo>
                  <a:lnTo>
                    <a:pt x="24920" y="241593"/>
                  </a:lnTo>
                  <a:lnTo>
                    <a:pt x="11950" y="232849"/>
                  </a:lnTo>
                  <a:lnTo>
                    <a:pt x="3206" y="219880"/>
                  </a:lnTo>
                  <a:lnTo>
                    <a:pt x="0" y="203999"/>
                  </a:lnTo>
                  <a:lnTo>
                    <a:pt x="0" y="40799"/>
                  </a:lnTo>
                  <a:lnTo>
                    <a:pt x="3206" y="24919"/>
                  </a:lnTo>
                  <a:lnTo>
                    <a:pt x="11950" y="11950"/>
                  </a:lnTo>
                  <a:lnTo>
                    <a:pt x="24920" y="3206"/>
                  </a:lnTo>
                  <a:lnTo>
                    <a:pt x="40802" y="0"/>
                  </a:lnTo>
                  <a:lnTo>
                    <a:pt x="512098" y="0"/>
                  </a:lnTo>
                  <a:lnTo>
                    <a:pt x="546044" y="18164"/>
                  </a:lnTo>
                  <a:lnTo>
                    <a:pt x="552898" y="40799"/>
                  </a:lnTo>
                  <a:lnTo>
                    <a:pt x="552898" y="203999"/>
                  </a:lnTo>
                  <a:lnTo>
                    <a:pt x="549692" y="219880"/>
                  </a:lnTo>
                  <a:lnTo>
                    <a:pt x="540948" y="232849"/>
                  </a:lnTo>
                  <a:lnTo>
                    <a:pt x="527979" y="241593"/>
                  </a:lnTo>
                  <a:lnTo>
                    <a:pt x="512098" y="244799"/>
                  </a:lnTo>
                  <a:close/>
                </a:path>
              </a:pathLst>
            </a:custGeom>
            <a:solidFill>
              <a:srgbClr val="EDEDED"/>
            </a:solidFill>
          </p:spPr>
          <p:txBody>
            <a:bodyPr wrap="square" lIns="0" tIns="0" rIns="0" bIns="0" rtlCol="0"/>
            <a:lstStyle/>
            <a:p>
              <a:endParaRPr/>
            </a:p>
          </p:txBody>
        </p:sp>
      </p:grpSp>
      <p:sp>
        <p:nvSpPr>
          <p:cNvPr id="35" name="object 35"/>
          <p:cNvSpPr txBox="1"/>
          <p:nvPr/>
        </p:nvSpPr>
        <p:spPr>
          <a:xfrm>
            <a:off x="3186202" y="1348887"/>
            <a:ext cx="354965" cy="193040"/>
          </a:xfrm>
          <a:prstGeom prst="rect">
            <a:avLst/>
          </a:prstGeom>
        </p:spPr>
        <p:txBody>
          <a:bodyPr vert="horz" wrap="square" lIns="0" tIns="12700" rIns="0" bIns="0" rtlCol="0">
            <a:spAutoFit/>
          </a:bodyPr>
          <a:lstStyle/>
          <a:p>
            <a:pPr marL="12700">
              <a:lnSpc>
                <a:spcPct val="100000"/>
              </a:lnSpc>
              <a:spcBef>
                <a:spcPts val="100"/>
              </a:spcBef>
            </a:pPr>
            <a:r>
              <a:rPr sz="1100" b="1" spc="-100" dirty="0">
                <a:solidFill>
                  <a:srgbClr val="666666"/>
                </a:solidFill>
                <a:latin typeface="Arial"/>
                <a:cs typeface="Arial"/>
              </a:rPr>
              <a:t>Alpha</a:t>
            </a:r>
            <a:endParaRPr sz="1100">
              <a:latin typeface="Arial"/>
              <a:cs typeface="Arial"/>
            </a:endParaRPr>
          </a:p>
        </p:txBody>
      </p:sp>
      <p:sp>
        <p:nvSpPr>
          <p:cNvPr id="36" name="object 36"/>
          <p:cNvSpPr/>
          <p:nvPr/>
        </p:nvSpPr>
        <p:spPr>
          <a:xfrm>
            <a:off x="5524888" y="2650744"/>
            <a:ext cx="553085" cy="245110"/>
          </a:xfrm>
          <a:custGeom>
            <a:avLst/>
            <a:gdLst/>
            <a:ahLst/>
            <a:cxnLst/>
            <a:rect l="l" t="t" r="r" b="b"/>
            <a:pathLst>
              <a:path w="553085" h="245110">
                <a:moveTo>
                  <a:pt x="512098" y="244799"/>
                </a:moveTo>
                <a:lnTo>
                  <a:pt x="40799" y="244799"/>
                </a:lnTo>
                <a:lnTo>
                  <a:pt x="24911" y="241592"/>
                </a:lnTo>
                <a:lnTo>
                  <a:pt x="11943" y="232846"/>
                </a:lnTo>
                <a:lnTo>
                  <a:pt x="3203" y="219877"/>
                </a:lnTo>
                <a:lnTo>
                  <a:pt x="0" y="203999"/>
                </a:lnTo>
                <a:lnTo>
                  <a:pt x="0" y="40799"/>
                </a:lnTo>
                <a:lnTo>
                  <a:pt x="3203" y="24922"/>
                </a:lnTo>
                <a:lnTo>
                  <a:pt x="11943" y="11953"/>
                </a:lnTo>
                <a:lnTo>
                  <a:pt x="24911" y="3207"/>
                </a:lnTo>
                <a:lnTo>
                  <a:pt x="40799" y="0"/>
                </a:lnTo>
                <a:lnTo>
                  <a:pt x="512098" y="0"/>
                </a:lnTo>
                <a:lnTo>
                  <a:pt x="546043" y="18162"/>
                </a:lnTo>
                <a:lnTo>
                  <a:pt x="552898" y="40799"/>
                </a:lnTo>
                <a:lnTo>
                  <a:pt x="552898" y="203999"/>
                </a:lnTo>
                <a:lnTo>
                  <a:pt x="549691" y="219877"/>
                </a:lnTo>
                <a:lnTo>
                  <a:pt x="540945" y="232846"/>
                </a:lnTo>
                <a:lnTo>
                  <a:pt x="527976" y="241592"/>
                </a:lnTo>
                <a:lnTo>
                  <a:pt x="512098" y="244799"/>
                </a:lnTo>
                <a:close/>
              </a:path>
            </a:pathLst>
          </a:custGeom>
          <a:solidFill>
            <a:srgbClr val="EDEDED"/>
          </a:solidFill>
        </p:spPr>
        <p:txBody>
          <a:bodyPr wrap="square" lIns="0" tIns="0" rIns="0" bIns="0" rtlCol="0"/>
          <a:lstStyle/>
          <a:p>
            <a:endParaRPr/>
          </a:p>
        </p:txBody>
      </p:sp>
      <p:grpSp>
        <p:nvGrpSpPr>
          <p:cNvPr id="37" name="object 37"/>
          <p:cNvGrpSpPr/>
          <p:nvPr/>
        </p:nvGrpSpPr>
        <p:grpSpPr>
          <a:xfrm>
            <a:off x="6806486" y="1196050"/>
            <a:ext cx="1037590" cy="810895"/>
            <a:chOff x="6806486" y="1196050"/>
            <a:chExt cx="1037590" cy="810895"/>
          </a:xfrm>
        </p:grpSpPr>
        <p:sp>
          <p:nvSpPr>
            <p:cNvPr id="38" name="object 38"/>
            <p:cNvSpPr/>
            <p:nvPr/>
          </p:nvSpPr>
          <p:spPr>
            <a:xfrm>
              <a:off x="6806486" y="1332367"/>
              <a:ext cx="757198" cy="674098"/>
            </a:xfrm>
            <a:prstGeom prst="rect">
              <a:avLst/>
            </a:prstGeom>
            <a:blipFill>
              <a:blip r:embed="rId10" cstate="print"/>
              <a:stretch>
                <a:fillRect/>
              </a:stretch>
            </a:blipFill>
          </p:spPr>
          <p:txBody>
            <a:bodyPr wrap="square" lIns="0" tIns="0" rIns="0" bIns="0" rtlCol="0"/>
            <a:lstStyle/>
            <a:p>
              <a:endParaRPr/>
            </a:p>
          </p:txBody>
        </p:sp>
        <p:sp>
          <p:nvSpPr>
            <p:cNvPr id="39" name="object 39"/>
            <p:cNvSpPr/>
            <p:nvPr/>
          </p:nvSpPr>
          <p:spPr>
            <a:xfrm>
              <a:off x="6851835" y="1322889"/>
              <a:ext cx="681073" cy="681073"/>
            </a:xfrm>
            <a:prstGeom prst="rect">
              <a:avLst/>
            </a:prstGeom>
            <a:blipFill>
              <a:blip r:embed="rId13" cstate="print"/>
              <a:stretch>
                <a:fillRect/>
              </a:stretch>
            </a:blipFill>
          </p:spPr>
          <p:txBody>
            <a:bodyPr wrap="square" lIns="0" tIns="0" rIns="0" bIns="0" rtlCol="0"/>
            <a:lstStyle/>
            <a:p>
              <a:endParaRPr/>
            </a:p>
          </p:txBody>
        </p:sp>
        <p:sp>
          <p:nvSpPr>
            <p:cNvPr id="40" name="object 40"/>
            <p:cNvSpPr/>
            <p:nvPr/>
          </p:nvSpPr>
          <p:spPr>
            <a:xfrm>
              <a:off x="7290885" y="1196050"/>
              <a:ext cx="553085" cy="245110"/>
            </a:xfrm>
            <a:custGeom>
              <a:avLst/>
              <a:gdLst/>
              <a:ahLst/>
              <a:cxnLst/>
              <a:rect l="l" t="t" r="r" b="b"/>
              <a:pathLst>
                <a:path w="553084" h="245109">
                  <a:moveTo>
                    <a:pt x="512098" y="244799"/>
                  </a:moveTo>
                  <a:lnTo>
                    <a:pt x="40799" y="244799"/>
                  </a:lnTo>
                  <a:lnTo>
                    <a:pt x="24922" y="241593"/>
                  </a:lnTo>
                  <a:lnTo>
                    <a:pt x="11953" y="232849"/>
                  </a:lnTo>
                  <a:lnTo>
                    <a:pt x="3207" y="219880"/>
                  </a:lnTo>
                  <a:lnTo>
                    <a:pt x="0" y="203999"/>
                  </a:lnTo>
                  <a:lnTo>
                    <a:pt x="0" y="40802"/>
                  </a:lnTo>
                  <a:lnTo>
                    <a:pt x="3207" y="24920"/>
                  </a:lnTo>
                  <a:lnTo>
                    <a:pt x="11953" y="11950"/>
                  </a:lnTo>
                  <a:lnTo>
                    <a:pt x="24922" y="3206"/>
                  </a:lnTo>
                  <a:lnTo>
                    <a:pt x="40799" y="0"/>
                  </a:lnTo>
                  <a:lnTo>
                    <a:pt x="512098" y="0"/>
                  </a:lnTo>
                  <a:lnTo>
                    <a:pt x="546043" y="18164"/>
                  </a:lnTo>
                  <a:lnTo>
                    <a:pt x="552898" y="40802"/>
                  </a:lnTo>
                  <a:lnTo>
                    <a:pt x="552898" y="203999"/>
                  </a:lnTo>
                  <a:lnTo>
                    <a:pt x="549694" y="219880"/>
                  </a:lnTo>
                  <a:lnTo>
                    <a:pt x="540955" y="232849"/>
                  </a:lnTo>
                  <a:lnTo>
                    <a:pt x="527987" y="241593"/>
                  </a:lnTo>
                  <a:lnTo>
                    <a:pt x="512098" y="244799"/>
                  </a:lnTo>
                  <a:close/>
                </a:path>
              </a:pathLst>
            </a:custGeom>
            <a:solidFill>
              <a:srgbClr val="EDEDED"/>
            </a:solidFill>
          </p:spPr>
          <p:txBody>
            <a:bodyPr wrap="square" lIns="0" tIns="0" rIns="0" bIns="0" rtlCol="0"/>
            <a:lstStyle/>
            <a:p>
              <a:endParaRPr/>
            </a:p>
          </p:txBody>
        </p:sp>
      </p:grpSp>
      <p:sp>
        <p:nvSpPr>
          <p:cNvPr id="41" name="object 41"/>
          <p:cNvSpPr txBox="1"/>
          <p:nvPr/>
        </p:nvSpPr>
        <p:spPr>
          <a:xfrm>
            <a:off x="5695588" y="2669135"/>
            <a:ext cx="212090" cy="193040"/>
          </a:xfrm>
          <a:prstGeom prst="rect">
            <a:avLst/>
          </a:prstGeom>
        </p:spPr>
        <p:txBody>
          <a:bodyPr vert="horz" wrap="square" lIns="0" tIns="12700" rIns="0" bIns="0" rtlCol="0">
            <a:spAutoFit/>
          </a:bodyPr>
          <a:lstStyle/>
          <a:p>
            <a:pPr marL="12700">
              <a:lnSpc>
                <a:spcPct val="100000"/>
              </a:lnSpc>
              <a:spcBef>
                <a:spcPts val="100"/>
              </a:spcBef>
            </a:pPr>
            <a:r>
              <a:rPr sz="1100" b="1" spc="-100" dirty="0">
                <a:solidFill>
                  <a:srgbClr val="666666"/>
                </a:solidFill>
                <a:latin typeface="Arial"/>
                <a:cs typeface="Arial"/>
              </a:rPr>
              <a:t>GA</a:t>
            </a:r>
            <a:endParaRPr sz="1100">
              <a:latin typeface="Arial"/>
              <a:cs typeface="Arial"/>
            </a:endParaRPr>
          </a:p>
        </p:txBody>
      </p:sp>
      <p:sp>
        <p:nvSpPr>
          <p:cNvPr id="42" name="object 42"/>
          <p:cNvSpPr/>
          <p:nvPr/>
        </p:nvSpPr>
        <p:spPr>
          <a:xfrm>
            <a:off x="7218060" y="2650744"/>
            <a:ext cx="553085" cy="245110"/>
          </a:xfrm>
          <a:custGeom>
            <a:avLst/>
            <a:gdLst/>
            <a:ahLst/>
            <a:cxnLst/>
            <a:rect l="l" t="t" r="r" b="b"/>
            <a:pathLst>
              <a:path w="553084" h="245110">
                <a:moveTo>
                  <a:pt x="512098" y="244799"/>
                </a:moveTo>
                <a:lnTo>
                  <a:pt x="40799" y="244799"/>
                </a:lnTo>
                <a:lnTo>
                  <a:pt x="24922" y="241592"/>
                </a:lnTo>
                <a:lnTo>
                  <a:pt x="11953" y="232846"/>
                </a:lnTo>
                <a:lnTo>
                  <a:pt x="3207" y="219877"/>
                </a:lnTo>
                <a:lnTo>
                  <a:pt x="0" y="203999"/>
                </a:lnTo>
                <a:lnTo>
                  <a:pt x="0" y="40799"/>
                </a:lnTo>
                <a:lnTo>
                  <a:pt x="3207" y="24922"/>
                </a:lnTo>
                <a:lnTo>
                  <a:pt x="11953" y="11953"/>
                </a:lnTo>
                <a:lnTo>
                  <a:pt x="24922" y="3207"/>
                </a:lnTo>
                <a:lnTo>
                  <a:pt x="40799" y="0"/>
                </a:lnTo>
                <a:lnTo>
                  <a:pt x="512098" y="0"/>
                </a:lnTo>
                <a:lnTo>
                  <a:pt x="546043" y="18162"/>
                </a:lnTo>
                <a:lnTo>
                  <a:pt x="552898" y="40799"/>
                </a:lnTo>
                <a:lnTo>
                  <a:pt x="552898" y="203999"/>
                </a:lnTo>
                <a:lnTo>
                  <a:pt x="549691" y="219877"/>
                </a:lnTo>
                <a:lnTo>
                  <a:pt x="540945" y="232846"/>
                </a:lnTo>
                <a:lnTo>
                  <a:pt x="527976" y="241592"/>
                </a:lnTo>
                <a:lnTo>
                  <a:pt x="512098" y="244799"/>
                </a:lnTo>
                <a:close/>
              </a:path>
            </a:pathLst>
          </a:custGeom>
          <a:solidFill>
            <a:srgbClr val="EDEDED"/>
          </a:solidFill>
        </p:spPr>
        <p:txBody>
          <a:bodyPr wrap="square" lIns="0" tIns="0" rIns="0" bIns="0" rtlCol="0"/>
          <a:lstStyle/>
          <a:p>
            <a:endParaRPr/>
          </a:p>
        </p:txBody>
      </p:sp>
      <p:sp>
        <p:nvSpPr>
          <p:cNvPr id="43" name="object 43"/>
          <p:cNvSpPr txBox="1"/>
          <p:nvPr/>
        </p:nvSpPr>
        <p:spPr>
          <a:xfrm>
            <a:off x="7330692" y="2669135"/>
            <a:ext cx="327660" cy="193040"/>
          </a:xfrm>
          <a:prstGeom prst="rect">
            <a:avLst/>
          </a:prstGeom>
        </p:spPr>
        <p:txBody>
          <a:bodyPr vert="horz" wrap="square" lIns="0" tIns="12700" rIns="0" bIns="0" rtlCol="0">
            <a:spAutoFit/>
          </a:bodyPr>
          <a:lstStyle/>
          <a:p>
            <a:pPr marL="12700">
              <a:lnSpc>
                <a:spcPct val="100000"/>
              </a:lnSpc>
              <a:spcBef>
                <a:spcPts val="100"/>
              </a:spcBef>
            </a:pPr>
            <a:r>
              <a:rPr sz="1100" b="1" spc="-10" dirty="0">
                <a:solidFill>
                  <a:srgbClr val="666666"/>
                </a:solidFill>
                <a:latin typeface="Arial"/>
                <a:cs typeface="Arial"/>
              </a:rPr>
              <a:t>Beta</a:t>
            </a:r>
            <a:endParaRPr sz="1100">
              <a:latin typeface="Arial"/>
              <a:cs typeface="Arial"/>
            </a:endParaRPr>
          </a:p>
        </p:txBody>
      </p:sp>
      <p:sp>
        <p:nvSpPr>
          <p:cNvPr id="44" name="object 44"/>
          <p:cNvSpPr/>
          <p:nvPr/>
        </p:nvSpPr>
        <p:spPr>
          <a:xfrm>
            <a:off x="4669915" y="2650744"/>
            <a:ext cx="553085" cy="245110"/>
          </a:xfrm>
          <a:custGeom>
            <a:avLst/>
            <a:gdLst/>
            <a:ahLst/>
            <a:cxnLst/>
            <a:rect l="l" t="t" r="r" b="b"/>
            <a:pathLst>
              <a:path w="553085" h="245110">
                <a:moveTo>
                  <a:pt x="512098" y="244799"/>
                </a:moveTo>
                <a:lnTo>
                  <a:pt x="40799" y="244799"/>
                </a:lnTo>
                <a:lnTo>
                  <a:pt x="24922" y="241592"/>
                </a:lnTo>
                <a:lnTo>
                  <a:pt x="11953" y="232846"/>
                </a:lnTo>
                <a:lnTo>
                  <a:pt x="3207" y="219877"/>
                </a:lnTo>
                <a:lnTo>
                  <a:pt x="0" y="203999"/>
                </a:lnTo>
                <a:lnTo>
                  <a:pt x="0" y="40799"/>
                </a:lnTo>
                <a:lnTo>
                  <a:pt x="3207" y="24922"/>
                </a:lnTo>
                <a:lnTo>
                  <a:pt x="11953" y="11953"/>
                </a:lnTo>
                <a:lnTo>
                  <a:pt x="24922" y="3207"/>
                </a:lnTo>
                <a:lnTo>
                  <a:pt x="40799" y="0"/>
                </a:lnTo>
                <a:lnTo>
                  <a:pt x="512098" y="0"/>
                </a:lnTo>
                <a:lnTo>
                  <a:pt x="546043" y="18162"/>
                </a:lnTo>
                <a:lnTo>
                  <a:pt x="552898" y="40799"/>
                </a:lnTo>
                <a:lnTo>
                  <a:pt x="552898" y="203999"/>
                </a:lnTo>
                <a:lnTo>
                  <a:pt x="549691" y="219877"/>
                </a:lnTo>
                <a:lnTo>
                  <a:pt x="540945" y="232846"/>
                </a:lnTo>
                <a:lnTo>
                  <a:pt x="527976" y="241592"/>
                </a:lnTo>
                <a:lnTo>
                  <a:pt x="512098" y="244799"/>
                </a:lnTo>
                <a:close/>
              </a:path>
            </a:pathLst>
          </a:custGeom>
          <a:solidFill>
            <a:srgbClr val="EDEDED"/>
          </a:solidFill>
        </p:spPr>
        <p:txBody>
          <a:bodyPr wrap="square" lIns="0" tIns="0" rIns="0" bIns="0" rtlCol="0"/>
          <a:lstStyle/>
          <a:p>
            <a:endParaRPr/>
          </a:p>
        </p:txBody>
      </p:sp>
      <p:sp>
        <p:nvSpPr>
          <p:cNvPr id="45" name="object 45"/>
          <p:cNvSpPr txBox="1"/>
          <p:nvPr/>
        </p:nvSpPr>
        <p:spPr>
          <a:xfrm>
            <a:off x="4840616" y="2669135"/>
            <a:ext cx="212090" cy="193040"/>
          </a:xfrm>
          <a:prstGeom prst="rect">
            <a:avLst/>
          </a:prstGeom>
        </p:spPr>
        <p:txBody>
          <a:bodyPr vert="horz" wrap="square" lIns="0" tIns="12700" rIns="0" bIns="0" rtlCol="0">
            <a:spAutoFit/>
          </a:bodyPr>
          <a:lstStyle/>
          <a:p>
            <a:pPr marL="12700">
              <a:lnSpc>
                <a:spcPct val="100000"/>
              </a:lnSpc>
              <a:spcBef>
                <a:spcPts val="100"/>
              </a:spcBef>
            </a:pPr>
            <a:r>
              <a:rPr sz="1100" b="1" spc="-100" dirty="0">
                <a:solidFill>
                  <a:srgbClr val="666666"/>
                </a:solidFill>
                <a:latin typeface="Arial"/>
                <a:cs typeface="Arial"/>
              </a:rPr>
              <a:t>GA</a:t>
            </a:r>
            <a:endParaRPr sz="1100">
              <a:latin typeface="Arial"/>
              <a:cs typeface="Arial"/>
            </a:endParaRPr>
          </a:p>
        </p:txBody>
      </p:sp>
      <p:sp>
        <p:nvSpPr>
          <p:cNvPr id="46" name="object 46"/>
          <p:cNvSpPr txBox="1"/>
          <p:nvPr/>
        </p:nvSpPr>
        <p:spPr>
          <a:xfrm>
            <a:off x="5539994" y="367011"/>
            <a:ext cx="2756535" cy="1040765"/>
          </a:xfrm>
          <a:prstGeom prst="rect">
            <a:avLst/>
          </a:prstGeom>
        </p:spPr>
        <p:txBody>
          <a:bodyPr vert="horz" wrap="square" lIns="0" tIns="10795" rIns="0" bIns="0" rtlCol="0">
            <a:spAutoFit/>
          </a:bodyPr>
          <a:lstStyle/>
          <a:p>
            <a:pPr marL="569595" marR="5080" indent="-557530">
              <a:lnSpc>
                <a:spcPct val="100499"/>
              </a:lnSpc>
              <a:spcBef>
                <a:spcPts val="85"/>
              </a:spcBef>
            </a:pPr>
            <a:r>
              <a:rPr sz="2300" spc="-5" dirty="0">
                <a:solidFill>
                  <a:srgbClr val="FFFFFF"/>
                </a:solidFill>
                <a:latin typeface="RobotoRegular"/>
                <a:cs typeface="RobotoRegular"/>
              </a:rPr>
              <a:t>Use your own data</a:t>
            </a:r>
            <a:r>
              <a:rPr sz="2300" spc="-90" dirty="0">
                <a:solidFill>
                  <a:srgbClr val="FFFFFF"/>
                </a:solidFill>
                <a:latin typeface="RobotoRegular"/>
                <a:cs typeface="RobotoRegular"/>
              </a:rPr>
              <a:t> </a:t>
            </a:r>
            <a:r>
              <a:rPr sz="2300" spc="-5" dirty="0">
                <a:solidFill>
                  <a:srgbClr val="FFFFFF"/>
                </a:solidFill>
                <a:latin typeface="RobotoRegular"/>
                <a:cs typeface="RobotoRegular"/>
              </a:rPr>
              <a:t>to  train</a:t>
            </a:r>
            <a:r>
              <a:rPr sz="2300" spc="-20" dirty="0">
                <a:solidFill>
                  <a:srgbClr val="FFFFFF"/>
                </a:solidFill>
                <a:latin typeface="RobotoRegular"/>
                <a:cs typeface="RobotoRegular"/>
              </a:rPr>
              <a:t> </a:t>
            </a:r>
            <a:r>
              <a:rPr sz="2300" spc="-5" dirty="0">
                <a:solidFill>
                  <a:srgbClr val="FFFFFF"/>
                </a:solidFill>
                <a:latin typeface="RobotoRegular"/>
                <a:cs typeface="RobotoRegular"/>
              </a:rPr>
              <a:t>models</a:t>
            </a:r>
            <a:endParaRPr sz="2300">
              <a:latin typeface="RobotoRegular"/>
              <a:cs typeface="RobotoRegular"/>
            </a:endParaRPr>
          </a:p>
          <a:p>
            <a:pPr marR="556260" algn="r">
              <a:lnSpc>
                <a:spcPct val="100000"/>
              </a:lnSpc>
              <a:spcBef>
                <a:spcPts val="1135"/>
              </a:spcBef>
            </a:pPr>
            <a:r>
              <a:rPr sz="1100" b="1" spc="-100" dirty="0">
                <a:solidFill>
                  <a:srgbClr val="666666"/>
                </a:solidFill>
                <a:latin typeface="Arial"/>
                <a:cs typeface="Arial"/>
              </a:rPr>
              <a:t>Alpha</a:t>
            </a:r>
            <a:endParaRPr sz="1100">
              <a:latin typeface="Arial"/>
              <a:cs typeface="Arial"/>
            </a:endParaRPr>
          </a:p>
        </p:txBody>
      </p:sp>
      <p:sp>
        <p:nvSpPr>
          <p:cNvPr id="47" name="object 47"/>
          <p:cNvSpPr txBox="1"/>
          <p:nvPr/>
        </p:nvSpPr>
        <p:spPr>
          <a:xfrm>
            <a:off x="1481689" y="1348887"/>
            <a:ext cx="212090" cy="193040"/>
          </a:xfrm>
          <a:prstGeom prst="rect">
            <a:avLst/>
          </a:prstGeom>
        </p:spPr>
        <p:txBody>
          <a:bodyPr vert="horz" wrap="square" lIns="0" tIns="12700" rIns="0" bIns="0" rtlCol="0">
            <a:spAutoFit/>
          </a:bodyPr>
          <a:lstStyle/>
          <a:p>
            <a:pPr marL="12700">
              <a:lnSpc>
                <a:spcPct val="100000"/>
              </a:lnSpc>
              <a:spcBef>
                <a:spcPts val="100"/>
              </a:spcBef>
            </a:pPr>
            <a:r>
              <a:rPr sz="1100" b="1" spc="-100" dirty="0">
                <a:solidFill>
                  <a:srgbClr val="666666"/>
                </a:solidFill>
                <a:latin typeface="Arial"/>
                <a:cs typeface="Arial"/>
              </a:rPr>
              <a:t>GA</a:t>
            </a:r>
            <a:endParaRPr sz="1100">
              <a:latin typeface="Arial"/>
              <a:cs typeface="Arial"/>
            </a:endParaRPr>
          </a:p>
        </p:txBody>
      </p:sp>
      <p:sp>
        <p:nvSpPr>
          <p:cNvPr id="48" name="object 48"/>
          <p:cNvSpPr/>
          <p:nvPr/>
        </p:nvSpPr>
        <p:spPr>
          <a:xfrm>
            <a:off x="1310987" y="2895444"/>
            <a:ext cx="553085" cy="245110"/>
          </a:xfrm>
          <a:custGeom>
            <a:avLst/>
            <a:gdLst/>
            <a:ahLst/>
            <a:cxnLst/>
            <a:rect l="l" t="t" r="r" b="b"/>
            <a:pathLst>
              <a:path w="553085" h="245110">
                <a:moveTo>
                  <a:pt x="512098" y="244799"/>
                </a:moveTo>
                <a:lnTo>
                  <a:pt x="40802" y="244799"/>
                </a:lnTo>
                <a:lnTo>
                  <a:pt x="24920" y="241592"/>
                </a:lnTo>
                <a:lnTo>
                  <a:pt x="11950" y="232846"/>
                </a:lnTo>
                <a:lnTo>
                  <a:pt x="3206" y="219877"/>
                </a:lnTo>
                <a:lnTo>
                  <a:pt x="0" y="203999"/>
                </a:lnTo>
                <a:lnTo>
                  <a:pt x="0" y="40799"/>
                </a:lnTo>
                <a:lnTo>
                  <a:pt x="3206" y="24911"/>
                </a:lnTo>
                <a:lnTo>
                  <a:pt x="11950" y="11943"/>
                </a:lnTo>
                <a:lnTo>
                  <a:pt x="24920" y="3203"/>
                </a:lnTo>
                <a:lnTo>
                  <a:pt x="40802" y="0"/>
                </a:lnTo>
                <a:lnTo>
                  <a:pt x="512098" y="0"/>
                </a:lnTo>
                <a:lnTo>
                  <a:pt x="546044" y="18162"/>
                </a:lnTo>
                <a:lnTo>
                  <a:pt x="552898" y="40799"/>
                </a:lnTo>
                <a:lnTo>
                  <a:pt x="552898" y="203999"/>
                </a:lnTo>
                <a:lnTo>
                  <a:pt x="549692" y="219877"/>
                </a:lnTo>
                <a:lnTo>
                  <a:pt x="540948" y="232846"/>
                </a:lnTo>
                <a:lnTo>
                  <a:pt x="527979" y="241592"/>
                </a:lnTo>
                <a:lnTo>
                  <a:pt x="512098" y="244799"/>
                </a:lnTo>
                <a:close/>
              </a:path>
            </a:pathLst>
          </a:custGeom>
          <a:solidFill>
            <a:srgbClr val="EDEDED"/>
          </a:solidFill>
        </p:spPr>
        <p:txBody>
          <a:bodyPr wrap="square" lIns="0" tIns="0" rIns="0" bIns="0" rtlCol="0"/>
          <a:lstStyle/>
          <a:p>
            <a:endParaRPr/>
          </a:p>
        </p:txBody>
      </p:sp>
      <p:sp>
        <p:nvSpPr>
          <p:cNvPr id="49" name="object 49"/>
          <p:cNvSpPr txBox="1"/>
          <p:nvPr/>
        </p:nvSpPr>
        <p:spPr>
          <a:xfrm>
            <a:off x="1481689" y="2913822"/>
            <a:ext cx="212090" cy="193040"/>
          </a:xfrm>
          <a:prstGeom prst="rect">
            <a:avLst/>
          </a:prstGeom>
        </p:spPr>
        <p:txBody>
          <a:bodyPr vert="horz" wrap="square" lIns="0" tIns="12700" rIns="0" bIns="0" rtlCol="0">
            <a:spAutoFit/>
          </a:bodyPr>
          <a:lstStyle/>
          <a:p>
            <a:pPr marL="12700">
              <a:lnSpc>
                <a:spcPct val="100000"/>
              </a:lnSpc>
              <a:spcBef>
                <a:spcPts val="100"/>
              </a:spcBef>
            </a:pPr>
            <a:r>
              <a:rPr sz="1100" b="1" spc="-100" dirty="0">
                <a:solidFill>
                  <a:srgbClr val="666666"/>
                </a:solidFill>
                <a:latin typeface="Arial"/>
                <a:cs typeface="Arial"/>
              </a:rPr>
              <a:t>GA</a:t>
            </a:r>
            <a:endParaRPr sz="1100">
              <a:latin typeface="Arial"/>
              <a:cs typeface="Arial"/>
            </a:endParaRPr>
          </a:p>
        </p:txBody>
      </p:sp>
      <p:sp>
        <p:nvSpPr>
          <p:cNvPr id="50" name="object 50"/>
          <p:cNvSpPr/>
          <p:nvPr/>
        </p:nvSpPr>
        <p:spPr>
          <a:xfrm>
            <a:off x="5472664" y="1332369"/>
            <a:ext cx="756773" cy="938048"/>
          </a:xfrm>
          <a:prstGeom prst="rect">
            <a:avLst/>
          </a:prstGeom>
          <a:blipFill>
            <a:blip r:embed="rId14" cstate="print"/>
            <a:stretch>
              <a:fillRect/>
            </a:stretch>
          </a:blipFill>
        </p:spPr>
        <p:txBody>
          <a:bodyPr wrap="square" lIns="0" tIns="0" rIns="0" bIns="0" rtlCol="0"/>
          <a:lstStyle/>
          <a:p>
            <a:endParaRPr/>
          </a:p>
        </p:txBody>
      </p:sp>
      <p:sp>
        <p:nvSpPr>
          <p:cNvPr id="52" name="Slide Number Placeholder 51">
            <a:extLst>
              <a:ext uri="{FF2B5EF4-FFF2-40B4-BE49-F238E27FC236}">
                <a16:creationId xmlns:a16="http://schemas.microsoft.com/office/drawing/2014/main" id="{FF56B3B4-6372-4049-A9DF-485A4E6A8B1A}"/>
              </a:ext>
            </a:extLst>
          </p:cNvPr>
          <p:cNvSpPr>
            <a:spLocks noGrp="1"/>
          </p:cNvSpPr>
          <p:nvPr>
            <p:ph type="sldNum" sz="quarter" idx="7"/>
          </p:nvPr>
        </p:nvSpPr>
        <p:spPr/>
        <p:txBody>
          <a:bodyPr/>
          <a:lstStyle/>
          <a:p>
            <a:fld id="{B6F15528-21DE-4FAA-801E-634DDDAF4B2B}" type="slidenum">
              <a:rPr lang="en-GB"/>
              <a:t>7</a:t>
            </a:fld>
            <a:endParaRPr lang="en-GB"/>
          </a:p>
        </p:txBody>
      </p:sp>
      <p:sp>
        <p:nvSpPr>
          <p:cNvPr id="51" name="Footer Placeholder 50">
            <a:extLst>
              <a:ext uri="{FF2B5EF4-FFF2-40B4-BE49-F238E27FC236}">
                <a16:creationId xmlns:a16="http://schemas.microsoft.com/office/drawing/2014/main" id="{DD568022-8AF2-482C-9141-77194906958A}"/>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81" y="5143489"/>
                </a:moveTo>
                <a:lnTo>
                  <a:pt x="0" y="5143489"/>
                </a:lnTo>
                <a:lnTo>
                  <a:pt x="0" y="0"/>
                </a:lnTo>
                <a:lnTo>
                  <a:pt x="9143981" y="0"/>
                </a:lnTo>
                <a:lnTo>
                  <a:pt x="9143981" y="5143489"/>
                </a:lnTo>
                <a:close/>
              </a:path>
            </a:pathLst>
          </a:custGeom>
          <a:solidFill>
            <a:srgbClr val="333333"/>
          </a:solidFill>
        </p:spPr>
        <p:txBody>
          <a:bodyPr wrap="square" lIns="0" tIns="0" rIns="0" bIns="0" rtlCol="0"/>
          <a:lstStyle/>
          <a:p>
            <a:endParaRPr/>
          </a:p>
        </p:txBody>
      </p:sp>
      <p:grpSp>
        <p:nvGrpSpPr>
          <p:cNvPr id="3" name="object 3"/>
          <p:cNvGrpSpPr/>
          <p:nvPr/>
        </p:nvGrpSpPr>
        <p:grpSpPr>
          <a:xfrm>
            <a:off x="364681" y="0"/>
            <a:ext cx="1986914" cy="86995"/>
            <a:chOff x="364681" y="0"/>
            <a:chExt cx="1986914" cy="86995"/>
          </a:xfrm>
        </p:grpSpPr>
        <p:sp>
          <p:nvSpPr>
            <p:cNvPr id="4" name="object 4"/>
            <p:cNvSpPr/>
            <p:nvPr/>
          </p:nvSpPr>
          <p:spPr>
            <a:xfrm>
              <a:off x="364681"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4285F4"/>
            </a:solidFill>
          </p:spPr>
          <p:txBody>
            <a:bodyPr wrap="square" lIns="0" tIns="0" rIns="0" bIns="0" rtlCol="0"/>
            <a:lstStyle/>
            <a:p>
              <a:endParaRPr/>
            </a:p>
          </p:txBody>
        </p:sp>
        <p:sp>
          <p:nvSpPr>
            <p:cNvPr id="5" name="object 5"/>
            <p:cNvSpPr/>
            <p:nvPr/>
          </p:nvSpPr>
          <p:spPr>
            <a:xfrm>
              <a:off x="861363"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E94234"/>
            </a:solidFill>
          </p:spPr>
          <p:txBody>
            <a:bodyPr wrap="square" lIns="0" tIns="0" rIns="0" bIns="0" rtlCol="0"/>
            <a:lstStyle/>
            <a:p>
              <a:endParaRPr/>
            </a:p>
          </p:txBody>
        </p:sp>
        <p:sp>
          <p:nvSpPr>
            <p:cNvPr id="6" name="object 6"/>
            <p:cNvSpPr/>
            <p:nvPr/>
          </p:nvSpPr>
          <p:spPr>
            <a:xfrm>
              <a:off x="1358044"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FBBC04"/>
            </a:solidFill>
          </p:spPr>
          <p:txBody>
            <a:bodyPr wrap="square" lIns="0" tIns="0" rIns="0" bIns="0" rtlCol="0"/>
            <a:lstStyle/>
            <a:p>
              <a:endParaRPr/>
            </a:p>
          </p:txBody>
        </p:sp>
        <p:sp>
          <p:nvSpPr>
            <p:cNvPr id="7" name="object 7"/>
            <p:cNvSpPr/>
            <p:nvPr/>
          </p:nvSpPr>
          <p:spPr>
            <a:xfrm>
              <a:off x="1854726" y="0"/>
              <a:ext cx="497205" cy="86995"/>
            </a:xfrm>
            <a:custGeom>
              <a:avLst/>
              <a:gdLst/>
              <a:ahLst/>
              <a:cxnLst/>
              <a:rect l="l" t="t" r="r" b="b"/>
              <a:pathLst>
                <a:path w="497205" h="86995">
                  <a:moveTo>
                    <a:pt x="496798" y="86699"/>
                  </a:moveTo>
                  <a:lnTo>
                    <a:pt x="0" y="86699"/>
                  </a:lnTo>
                  <a:lnTo>
                    <a:pt x="0" y="0"/>
                  </a:lnTo>
                  <a:lnTo>
                    <a:pt x="496798" y="0"/>
                  </a:lnTo>
                  <a:lnTo>
                    <a:pt x="496798" y="86699"/>
                  </a:lnTo>
                  <a:close/>
                </a:path>
              </a:pathLst>
            </a:custGeom>
            <a:solidFill>
              <a:srgbClr val="34A852"/>
            </a:solidFill>
          </p:spPr>
          <p:txBody>
            <a:bodyPr wrap="square" lIns="0" tIns="0" rIns="0" bIns="0" rtlCol="0"/>
            <a:lstStyle/>
            <a:p>
              <a:endParaRPr/>
            </a:p>
          </p:txBody>
        </p:sp>
      </p:grpSp>
      <p:sp>
        <p:nvSpPr>
          <p:cNvPr id="8" name="object 8"/>
          <p:cNvSpPr txBox="1">
            <a:spLocks noGrp="1"/>
          </p:cNvSpPr>
          <p:nvPr>
            <p:ph type="title"/>
          </p:nvPr>
        </p:nvSpPr>
        <p:spPr>
          <a:xfrm>
            <a:off x="464049" y="1855098"/>
            <a:ext cx="5327015" cy="1358900"/>
          </a:xfrm>
          <a:prstGeom prst="rect">
            <a:avLst/>
          </a:prstGeom>
        </p:spPr>
        <p:txBody>
          <a:bodyPr vert="horz" wrap="square" lIns="0" tIns="12065" rIns="0" bIns="0" rtlCol="0">
            <a:spAutoFit/>
          </a:bodyPr>
          <a:lstStyle/>
          <a:p>
            <a:pPr marL="12700" marR="5080">
              <a:lnSpc>
                <a:spcPct val="109400"/>
              </a:lnSpc>
              <a:spcBef>
                <a:spcPts val="95"/>
              </a:spcBef>
            </a:pPr>
            <a:r>
              <a:rPr sz="4000" spc="-5" dirty="0">
                <a:solidFill>
                  <a:srgbClr val="FFFFFF"/>
                </a:solidFill>
              </a:rPr>
              <a:t>What is </a:t>
            </a:r>
            <a:r>
              <a:rPr sz="4000" spc="-10" dirty="0">
                <a:solidFill>
                  <a:srgbClr val="FFFFFF"/>
                </a:solidFill>
              </a:rPr>
              <a:t>Neural</a:t>
            </a:r>
            <a:r>
              <a:rPr sz="4000" spc="-100" dirty="0">
                <a:solidFill>
                  <a:srgbClr val="FFFFFF"/>
                </a:solidFill>
              </a:rPr>
              <a:t> </a:t>
            </a:r>
            <a:r>
              <a:rPr sz="4000" spc="-10" dirty="0">
                <a:solidFill>
                  <a:srgbClr val="FFFFFF"/>
                </a:solidFill>
              </a:rPr>
              <a:t>Network  and Deep</a:t>
            </a:r>
            <a:r>
              <a:rPr sz="4000" spc="-30" dirty="0">
                <a:solidFill>
                  <a:srgbClr val="FFFFFF"/>
                </a:solidFill>
              </a:rPr>
              <a:t> </a:t>
            </a:r>
            <a:r>
              <a:rPr sz="4000" spc="-5" dirty="0">
                <a:solidFill>
                  <a:srgbClr val="FFFFFF"/>
                </a:solidFill>
              </a:rPr>
              <a:t>Learning?</a:t>
            </a:r>
            <a:endParaRPr sz="4000"/>
          </a:p>
        </p:txBody>
      </p:sp>
      <p:sp>
        <p:nvSpPr>
          <p:cNvPr id="10" name="Slide Number Placeholder 9">
            <a:extLst>
              <a:ext uri="{FF2B5EF4-FFF2-40B4-BE49-F238E27FC236}">
                <a16:creationId xmlns:a16="http://schemas.microsoft.com/office/drawing/2014/main" id="{3602ED22-921C-4725-AC3A-34BA07DD2A05}"/>
              </a:ext>
            </a:extLst>
          </p:cNvPr>
          <p:cNvSpPr>
            <a:spLocks noGrp="1"/>
          </p:cNvSpPr>
          <p:nvPr>
            <p:ph type="sldNum" sz="quarter" idx="7"/>
          </p:nvPr>
        </p:nvSpPr>
        <p:spPr/>
        <p:txBody>
          <a:bodyPr/>
          <a:lstStyle/>
          <a:p>
            <a:fld id="{B6F15528-21DE-4FAA-801E-634DDDAF4B2B}" type="slidenum">
              <a:rPr lang="en-GB"/>
              <a:t>8</a:t>
            </a:fld>
            <a:endParaRPr lang="en-GB"/>
          </a:p>
        </p:txBody>
      </p:sp>
      <p:sp>
        <p:nvSpPr>
          <p:cNvPr id="9" name="Footer Placeholder 8">
            <a:extLst>
              <a:ext uri="{FF2B5EF4-FFF2-40B4-BE49-F238E27FC236}">
                <a16:creationId xmlns:a16="http://schemas.microsoft.com/office/drawing/2014/main" id="{2A9582EC-94D7-4514-A8D5-BBAF8746A55C}"/>
              </a:ext>
            </a:extLst>
          </p:cNvPr>
          <p:cNvSpPr>
            <a:spLocks noGrp="1"/>
          </p:cNvSpPr>
          <p:nvPr>
            <p:ph type="ftr" sz="quarter" idx="5"/>
          </p:nvPr>
        </p:nvSpPr>
        <p:spPr/>
        <p:txBody>
          <a:bodyPr/>
          <a:lstStyle/>
          <a:p>
            <a:r>
              <a:rPr lang="en-GB"/>
              <a:t>Department of IT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6080" y="1138760"/>
            <a:ext cx="7711815" cy="349403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847473" y="428424"/>
            <a:ext cx="7284084" cy="482600"/>
          </a:xfrm>
          <a:prstGeom prst="rect">
            <a:avLst/>
          </a:prstGeom>
        </p:spPr>
        <p:txBody>
          <a:bodyPr vert="horz" wrap="square" lIns="0" tIns="12700" rIns="0" bIns="0" rtlCol="0">
            <a:spAutoFit/>
          </a:bodyPr>
          <a:lstStyle/>
          <a:p>
            <a:pPr marL="12700">
              <a:lnSpc>
                <a:spcPct val="100000"/>
              </a:lnSpc>
              <a:spcBef>
                <a:spcPts val="100"/>
              </a:spcBef>
            </a:pPr>
            <a:r>
              <a:rPr spc="-10" dirty="0"/>
              <a:t>Neural Network </a:t>
            </a:r>
            <a:r>
              <a:rPr spc="-5" dirty="0"/>
              <a:t>is </a:t>
            </a:r>
            <a:r>
              <a:rPr dirty="0"/>
              <a:t>a </a:t>
            </a:r>
            <a:r>
              <a:rPr b="1" spc="-5" dirty="0">
                <a:latin typeface="Roboto"/>
                <a:cs typeface="Roboto"/>
              </a:rPr>
              <a:t>function </a:t>
            </a:r>
            <a:r>
              <a:rPr spc="-5" dirty="0"/>
              <a:t>that can</a:t>
            </a:r>
            <a:r>
              <a:rPr spc="35" dirty="0"/>
              <a:t> </a:t>
            </a:r>
            <a:r>
              <a:rPr b="1" spc="-5" dirty="0">
                <a:latin typeface="Roboto"/>
                <a:cs typeface="Roboto"/>
              </a:rPr>
              <a:t>learn</a:t>
            </a:r>
          </a:p>
        </p:txBody>
      </p:sp>
      <p:sp>
        <p:nvSpPr>
          <p:cNvPr id="5" name="Slide Number Placeholder 4">
            <a:extLst>
              <a:ext uri="{FF2B5EF4-FFF2-40B4-BE49-F238E27FC236}">
                <a16:creationId xmlns:a16="http://schemas.microsoft.com/office/drawing/2014/main" id="{A71B7E80-E90F-4DCA-9E7F-7403236FE76D}"/>
              </a:ext>
            </a:extLst>
          </p:cNvPr>
          <p:cNvSpPr>
            <a:spLocks noGrp="1"/>
          </p:cNvSpPr>
          <p:nvPr>
            <p:ph type="sldNum" sz="quarter" idx="7"/>
          </p:nvPr>
        </p:nvSpPr>
        <p:spPr/>
        <p:txBody>
          <a:bodyPr/>
          <a:lstStyle/>
          <a:p>
            <a:fld id="{B6F15528-21DE-4FAA-801E-634DDDAF4B2B}" type="slidenum">
              <a:rPr lang="en-GB"/>
              <a:t>9</a:t>
            </a:fld>
            <a:endParaRPr lang="en-GB"/>
          </a:p>
        </p:txBody>
      </p:sp>
      <p:sp>
        <p:nvSpPr>
          <p:cNvPr id="4" name="Footer Placeholder 3">
            <a:extLst>
              <a:ext uri="{FF2B5EF4-FFF2-40B4-BE49-F238E27FC236}">
                <a16:creationId xmlns:a16="http://schemas.microsoft.com/office/drawing/2014/main" id="{341B7A2A-2A98-46D0-9B62-A165F71E20A3}"/>
              </a:ext>
            </a:extLst>
          </p:cNvPr>
          <p:cNvSpPr>
            <a:spLocks noGrp="1"/>
          </p:cNvSpPr>
          <p:nvPr>
            <p:ph type="ftr" sz="quarter" idx="5"/>
          </p:nvPr>
        </p:nvSpPr>
        <p:spPr/>
        <p:txBody>
          <a:bodyPr/>
          <a:lstStyle/>
          <a:p>
            <a:r>
              <a:rPr lang="en-GB"/>
              <a:t>Department of 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7A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On-screen Show (16:9)</PresentationFormat>
  <Slides>52</Slides>
  <Notes>0</Notes>
  <HiddenSlides>1</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Presentation Outline</vt:lpstr>
      <vt:lpstr>Course Certificate</vt:lpstr>
      <vt:lpstr>Introduction</vt:lpstr>
      <vt:lpstr>Objective and What we’ll cover</vt:lpstr>
      <vt:lpstr>System Architecture / Ideation Map </vt:lpstr>
      <vt:lpstr>Ready to use Machine  Learning models</vt:lpstr>
      <vt:lpstr>What is Neural Network  and Deep Learning?</vt:lpstr>
      <vt:lpstr>Neural Network is a function that can learn</vt:lpstr>
      <vt:lpstr>Mimics neurons with matrix operations</vt:lpstr>
      <vt:lpstr>How do you  classify them?</vt:lpstr>
      <vt:lpstr>PowerPoint Presentation</vt:lpstr>
      <vt:lpstr>Computer tries moving the params  gradually to reduce errors</vt:lpstr>
      <vt:lpstr>How do you  classify them?</vt:lpstr>
      <vt:lpstr>PowerPoint Presentation</vt:lpstr>
      <vt:lpstr>How about this?</vt:lpstr>
      <vt:lpstr>PowerPoint Presentation</vt:lpstr>
      <vt:lpstr>How about this?</vt:lpstr>
      <vt:lpstr>0.00 (0)</vt:lpstr>
      <vt:lpstr>How about this?</vt:lpstr>
      <vt:lpstr>We need many more</vt:lpstr>
      <vt:lpstr>Machine Intelligence at Google scale</vt:lpstr>
      <vt:lpstr>The two big challenges of Deep Learning: Computing Power and Training Data</vt:lpstr>
      <vt:lpstr>PowerPoint Presentation</vt:lpstr>
      <vt:lpstr>PowerPoint Presentation</vt:lpstr>
      <vt:lpstr>Jupiter network</vt:lpstr>
      <vt:lpstr>Borg</vt:lpstr>
      <vt:lpstr>Google Cloud +  Neural Network =  Google Brain</vt:lpstr>
      <vt:lpstr>What's the scalability of Google Brain?</vt:lpstr>
      <vt:lpstr>PowerPoint Presentation</vt:lpstr>
      <vt:lpstr>PowerPoint Presentation</vt:lpstr>
      <vt:lpstr>Externalizing the power of Brain  to developers</vt:lpstr>
      <vt:lpstr>PowerPoint Presentation</vt:lpstr>
      <vt:lpstr>Cloud Vision API</vt:lpstr>
      <vt:lpstr>Projects Implemented</vt:lpstr>
      <vt:lpstr>Pyplot for population of Europiens Nasa image coloriser linear Regression Image Compression Speech Recognition Image classification</vt:lpstr>
      <vt:lpstr>Demo</vt:lpstr>
      <vt:lpstr>Cloud Speech API</vt:lpstr>
      <vt:lpstr>Demo</vt:lpstr>
      <vt:lpstr>TensorFlow</vt:lpstr>
      <vt:lpstr>The Machine Learning Spectrum</vt:lpstr>
      <vt:lpstr>What is TensorFlow?</vt:lpstr>
      <vt:lpstr>PowerPoint Presentation</vt:lpstr>
      <vt:lpstr>TensorBoard: visualization tool</vt:lpstr>
      <vt:lpstr>Portable</vt:lpstr>
      <vt:lpstr>PowerPoint Presentation</vt:lpstr>
      <vt:lpstr>RankBrain  AlphaGo  Google Photos  Speech</vt:lpstr>
      <vt:lpstr>Cloud Machine Learning (Cloud ML)</vt:lpstr>
      <vt:lpstr>Cloud ML demo</vt:lpstr>
      <vt:lpstr>System Requirement &amp; Tool Used</vt:lpstr>
      <vt:lpstr>Links &amp;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Intelligence made easy:  Vision/Speech API, TensorFlow and Cloud ML</dc:title>
  <cp:revision>365</cp:revision>
  <dcterms:created xsi:type="dcterms:W3CDTF">2021-11-12T04:11:14Z</dcterms:created>
  <dcterms:modified xsi:type="dcterms:W3CDTF">2021-11-12T06:56:07Z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2021-11-12T00:00:00Z</vt:filetime>
  </property>
</Properties>
</file>